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6" r:id="rId3"/>
    <p:sldId id="257" r:id="rId4"/>
    <p:sldId id="258" r:id="rId5"/>
    <p:sldId id="28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8" r:id="rId23"/>
    <p:sldId id="275" r:id="rId24"/>
    <p:sldId id="276" r:id="rId25"/>
    <p:sldId id="277" r:id="rId26"/>
    <p:sldId id="279" r:id="rId27"/>
    <p:sldId id="280" r:id="rId28"/>
    <p:sldId id="281" r:id="rId29"/>
    <p:sldId id="282"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56"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0323B-6EC6-46F6-9E24-803AB5C1FCFA}" type="datetimeFigureOut">
              <a:rPr lang="en-US" smtClean="0"/>
              <a:pPr/>
              <a:t>5/20/2013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B43174-EB81-45FD-9130-7186788167A1}" type="slidenum">
              <a:rPr lang="en-US" smtClean="0"/>
              <a:pPr/>
              <a:t>‹#›</a:t>
            </a:fld>
            <a:endParaRPr lang="en-US"/>
          </a:p>
        </p:txBody>
      </p:sp>
    </p:spTree>
    <p:extLst>
      <p:ext uri="{BB962C8B-B14F-4D97-AF65-F5344CB8AC3E}">
        <p14:creationId xmlns:p14="http://schemas.microsoft.com/office/powerpoint/2010/main" val="102488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06F1AF-A3C5-4E62-8F5D-84757B4D29AA}" type="datetimeFigureOut">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6F1AF-A3C5-4E62-8F5D-84757B4D29AA}" type="datetimeFigureOut">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6F1AF-A3C5-4E62-8F5D-84757B4D29AA}" type="datetimeFigureOut">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6F1AF-A3C5-4E62-8F5D-84757B4D29AA}" type="datetimeFigureOut">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6F1AF-A3C5-4E62-8F5D-84757B4D29AA}" type="datetimeFigureOut">
              <a:rPr lang="en-US" smtClean="0"/>
              <a:pPr/>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06F1AF-A3C5-4E62-8F5D-84757B4D29AA}" type="datetimeFigureOut">
              <a:rPr lang="en-US" smtClean="0"/>
              <a:pPr/>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06F1AF-A3C5-4E62-8F5D-84757B4D29AA}" type="datetimeFigureOut">
              <a:rPr lang="en-US" smtClean="0"/>
              <a:pPr/>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06F1AF-A3C5-4E62-8F5D-84757B4D29AA}" type="datetimeFigureOut">
              <a:rPr lang="en-US" smtClean="0"/>
              <a:pPr/>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6F1AF-A3C5-4E62-8F5D-84757B4D29AA}" type="datetimeFigureOut">
              <a:rPr lang="en-US" smtClean="0"/>
              <a:pPr/>
              <a:t>5/20/2013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6F1AF-A3C5-4E62-8F5D-84757B4D29AA}" type="datetimeFigureOut">
              <a:rPr lang="en-US" smtClean="0"/>
              <a:pPr/>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6F1AF-A3C5-4E62-8F5D-84757B4D29AA}" type="datetimeFigureOut">
              <a:rPr lang="en-US" smtClean="0"/>
              <a:pPr/>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2AD26-75F4-46EC-9BD2-345AB808CB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000">
              <a:srgbClr val="D2EDEE"/>
            </a:gs>
            <a:gs pos="32000">
              <a:srgbClr val="D4DFF4"/>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6F1AF-A3C5-4E62-8F5D-84757B4D29AA}" type="datetimeFigureOut">
              <a:rPr lang="en-US" smtClean="0"/>
              <a:pPr/>
              <a:t>5/20/2013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2AD26-75F4-46EC-9BD2-345AB808CB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en.wikipedia.org/wiki/File:Roanoke_map_1584.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470025"/>
          </a:xfrm>
        </p:spPr>
        <p:txBody>
          <a:bodyPr>
            <a:noAutofit/>
          </a:bodyPr>
          <a:lstStyle/>
          <a:p>
            <a:r>
              <a:rPr lang="en-US" sz="8000" dirty="0" smtClean="0">
                <a:latin typeface="Copperplate Gothic Bold" pitchFamily="34" charset="0"/>
              </a:rPr>
              <a:t>Temperature over </a:t>
            </a:r>
            <a:r>
              <a:rPr lang="en-US" sz="8000" dirty="0" smtClean="0">
                <a:latin typeface="Copperplate Gothic Bold" pitchFamily="34" charset="0"/>
              </a:rPr>
              <a:t/>
            </a:r>
            <a:br>
              <a:rPr lang="en-US" sz="8000" dirty="0" smtClean="0">
                <a:latin typeface="Copperplate Gothic Bold" pitchFamily="34" charset="0"/>
              </a:rPr>
            </a:br>
            <a:r>
              <a:rPr lang="en-US" sz="8000" dirty="0" smtClean="0">
                <a:latin typeface="Copperplate Gothic Bold" pitchFamily="34" charset="0"/>
              </a:rPr>
              <a:t>time</a:t>
            </a:r>
            <a:endParaRPr lang="en-US" sz="8000" dirty="0">
              <a:latin typeface="Copperplate Gothic Bold" pitchFamily="34" charset="0"/>
            </a:endParaRPr>
          </a:p>
        </p:txBody>
      </p:sp>
      <p:sp>
        <p:nvSpPr>
          <p:cNvPr id="3" name="Rectangle 2"/>
          <p:cNvSpPr/>
          <p:nvPr/>
        </p:nvSpPr>
        <p:spPr>
          <a:xfrm>
            <a:off x="152400" y="152400"/>
            <a:ext cx="8839200" cy="6553200"/>
          </a:xfrm>
          <a:prstGeom prst="rect">
            <a:avLst/>
          </a:prstGeom>
          <a:noFill/>
          <a:ln w="523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153841"/>
            <a:ext cx="7162800" cy="989159"/>
          </a:xfrm>
        </p:spPr>
        <p:txBody>
          <a:bodyPr/>
          <a:lstStyle/>
          <a:p>
            <a:r>
              <a:rPr lang="en-US" dirty="0" smtClean="0">
                <a:solidFill>
                  <a:schemeClr val="bg1"/>
                </a:solidFill>
                <a:latin typeface="Copperplate Gothic Bold" pitchFamily="34" charset="0"/>
              </a:rPr>
              <a:t>Spring Equinox </a:t>
            </a:r>
            <a:endParaRPr lang="en-US" dirty="0">
              <a:solidFill>
                <a:schemeClr val="bg1"/>
              </a:solidFill>
              <a:latin typeface="Copperplate Gothic Bold" pitchFamily="34" charset="0"/>
            </a:endParaRP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4600" y="1676400"/>
            <a:ext cx="1447800" cy="2057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8200" y="2209800"/>
            <a:ext cx="3962400" cy="3416320"/>
          </a:xfrm>
          <a:prstGeom prst="rect">
            <a:avLst/>
          </a:prstGeom>
          <a:noFill/>
        </p:spPr>
        <p:txBody>
          <a:bodyPr wrap="square" rtlCol="0">
            <a:spAutoFit/>
          </a:bodyPr>
          <a:lstStyle/>
          <a:p>
            <a:r>
              <a:rPr lang="en-US" dirty="0" smtClean="0"/>
              <a:t>Spring in the Northern Hemisphere begins on March 20 or 21 when </a:t>
            </a:r>
            <a:r>
              <a:rPr lang="en-US" dirty="0" smtClean="0">
                <a:solidFill>
                  <a:srgbClr val="FF0000"/>
                </a:solidFill>
              </a:rPr>
              <a:t>Earth is again not tilted toward or away from the sun.</a:t>
            </a:r>
          </a:p>
          <a:p>
            <a:pPr>
              <a:buFont typeface="Arial" pitchFamily="34" charset="0"/>
              <a:buChar char="•"/>
            </a:pPr>
            <a:endParaRPr lang="en-US" dirty="0" smtClean="0"/>
          </a:p>
          <a:p>
            <a:r>
              <a:rPr lang="en-US" dirty="0" smtClean="0"/>
              <a:t>On this day, known as the spring equinox, there are 12 hours of daylight and 12 hours of darkness in both hemispheres.</a:t>
            </a:r>
          </a:p>
          <a:p>
            <a:endParaRPr lang="en-US" dirty="0" smtClean="0"/>
          </a:p>
          <a:p>
            <a:r>
              <a:rPr lang="en-US" dirty="0" smtClean="0"/>
              <a:t>Fall begins on March 20 or 21 in the Southern Hemisphere. </a:t>
            </a:r>
            <a:endParaRPr lang="en-US" dirty="0"/>
          </a:p>
        </p:txBody>
      </p:sp>
      <p:pic>
        <p:nvPicPr>
          <p:cNvPr id="6" name="Picture 2" descr="http://131.91.162.18/nasa/files/images/seasons_sid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2052" y="3886200"/>
            <a:ext cx="2743200" cy="26478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032245" y="158301"/>
            <a:ext cx="7078625" cy="994638"/>
          </a:xfrm>
        </p:spPr>
        <p:txBody>
          <a:bodyPr>
            <a:noAutofit/>
          </a:bodyPr>
          <a:lstStyle/>
          <a:p>
            <a:r>
              <a:rPr lang="en-US" sz="3200" dirty="0" smtClean="0">
                <a:solidFill>
                  <a:schemeClr val="bg1"/>
                </a:solidFill>
                <a:latin typeface="Copperplate Gothic Bold" pitchFamily="34" charset="0"/>
              </a:rPr>
              <a:t>Properties of </a:t>
            </a:r>
            <a:r>
              <a:rPr lang="en-US" sz="3200" dirty="0" smtClean="0">
                <a:solidFill>
                  <a:schemeClr val="bg1"/>
                </a:solidFill>
                <a:latin typeface="Copperplate Gothic Bold" pitchFamily="34" charset="0"/>
              </a:rPr>
              <a:t>                                      a </a:t>
            </a:r>
            <a:r>
              <a:rPr lang="en-US" sz="3200" dirty="0" smtClean="0">
                <a:solidFill>
                  <a:schemeClr val="bg1"/>
                </a:solidFill>
                <a:latin typeface="Copperplate Gothic Bold" pitchFamily="34" charset="0"/>
              </a:rPr>
              <a:t>water molecule</a:t>
            </a:r>
            <a:endParaRPr lang="en-US" sz="3200" dirty="0">
              <a:solidFill>
                <a:schemeClr val="bg1"/>
              </a:solidFill>
              <a:latin typeface="Copperplate Gothic Bold" pitchFamily="34" charset="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1600" y="1471469"/>
            <a:ext cx="3495675" cy="294102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1974" y="1371600"/>
            <a:ext cx="4648200" cy="5355313"/>
          </a:xfrm>
          <a:prstGeom prst="rect">
            <a:avLst/>
          </a:prstGeom>
          <a:noFill/>
        </p:spPr>
        <p:txBody>
          <a:bodyPr wrap="square" rtlCol="0">
            <a:spAutoFit/>
          </a:bodyPr>
          <a:lstStyle/>
          <a:p>
            <a:r>
              <a:rPr lang="en-US" dirty="0" smtClean="0"/>
              <a:t>One unique property of water is its high heat capacity – the highest of all liquids other than liquid ammonia. </a:t>
            </a:r>
          </a:p>
          <a:p>
            <a:endParaRPr lang="en-US" sz="1600" dirty="0" smtClean="0"/>
          </a:p>
          <a:p>
            <a:r>
              <a:rPr lang="en-US" dirty="0" smtClean="0"/>
              <a:t>A water molecule consists of one oxygen (O) atom bonded to two hydrogen (H) atoms. </a:t>
            </a:r>
          </a:p>
          <a:p>
            <a:r>
              <a:rPr lang="en-US" sz="1600" dirty="0"/>
              <a:t> </a:t>
            </a:r>
            <a:r>
              <a:rPr lang="en-US" sz="1600" dirty="0" smtClean="0"/>
              <a:t>     The “</a:t>
            </a:r>
            <a:r>
              <a:rPr lang="en-US" sz="1600" b="1" dirty="0" smtClean="0"/>
              <a:t>8+</a:t>
            </a:r>
            <a:r>
              <a:rPr lang="en-US" sz="1600" dirty="0" smtClean="0"/>
              <a:t>” refers to the atomic number of oxygen, </a:t>
            </a:r>
          </a:p>
          <a:p>
            <a:r>
              <a:rPr lang="en-US" sz="1600" dirty="0" smtClean="0"/>
              <a:t>      which is also the number of protons in the nucleus </a:t>
            </a:r>
          </a:p>
          <a:p>
            <a:r>
              <a:rPr lang="en-US" sz="1600" dirty="0" smtClean="0"/>
              <a:t>      and number of electrons in the energy levels </a:t>
            </a:r>
          </a:p>
          <a:p>
            <a:r>
              <a:rPr lang="en-US" sz="1600" dirty="0" smtClean="0"/>
              <a:t>      outside the nucleus. </a:t>
            </a:r>
          </a:p>
          <a:p>
            <a:r>
              <a:rPr lang="en-US" sz="1600" dirty="0"/>
              <a:t> </a:t>
            </a:r>
            <a:r>
              <a:rPr lang="en-US" sz="1600" dirty="0" smtClean="0"/>
              <a:t>     The “</a:t>
            </a:r>
            <a:r>
              <a:rPr lang="en-US" sz="1600" b="1" dirty="0" smtClean="0"/>
              <a:t>+</a:t>
            </a:r>
            <a:r>
              <a:rPr lang="en-US" sz="1600" dirty="0" smtClean="0"/>
              <a:t>” refers to the atomic number of hydrogen,     </a:t>
            </a:r>
          </a:p>
          <a:p>
            <a:r>
              <a:rPr lang="en-US" sz="1600" dirty="0" smtClean="0"/>
              <a:t>      which is the number of protons in the nucleus and </a:t>
            </a:r>
          </a:p>
          <a:p>
            <a:r>
              <a:rPr lang="en-US" sz="1600" dirty="0" smtClean="0"/>
              <a:t>      number of electrons in the energy levels outside </a:t>
            </a:r>
          </a:p>
          <a:p>
            <a:r>
              <a:rPr lang="en-US" sz="1600" dirty="0" smtClean="0"/>
              <a:t>      the nucleus. </a:t>
            </a:r>
          </a:p>
          <a:p>
            <a:r>
              <a:rPr lang="en-US" dirty="0" smtClean="0">
                <a:solidFill>
                  <a:srgbClr val="FF0000"/>
                </a:solidFill>
              </a:rPr>
              <a:t>The bonding between the oxygen atom and each hydrogen atom is known as </a:t>
            </a:r>
            <a:r>
              <a:rPr lang="en-US" b="1" dirty="0" smtClean="0">
                <a:solidFill>
                  <a:srgbClr val="FF0000"/>
                </a:solidFill>
              </a:rPr>
              <a:t>covalent bonding </a:t>
            </a:r>
            <a:r>
              <a:rPr lang="en-US" dirty="0" smtClean="0">
                <a:solidFill>
                  <a:srgbClr val="FF0000"/>
                </a:solidFill>
              </a:rPr>
              <a:t>because they share electrons (6 from oxygen and 2 from the 2 hydrogen atoms in the outer energy level) to make a very stable water molecule. </a:t>
            </a:r>
          </a:p>
        </p:txBody>
      </p:sp>
      <p:sp>
        <p:nvSpPr>
          <p:cNvPr id="4" name="TextBox 3"/>
          <p:cNvSpPr txBox="1"/>
          <p:nvPr/>
        </p:nvSpPr>
        <p:spPr>
          <a:xfrm>
            <a:off x="5181600" y="4549676"/>
            <a:ext cx="3810000" cy="2308324"/>
          </a:xfrm>
          <a:prstGeom prst="rect">
            <a:avLst/>
          </a:prstGeom>
          <a:noFill/>
        </p:spPr>
        <p:txBody>
          <a:bodyPr wrap="square" rtlCol="0">
            <a:spAutoFit/>
          </a:bodyPr>
          <a:lstStyle/>
          <a:p>
            <a:r>
              <a:rPr lang="en-US" dirty="0"/>
              <a:t>The two hydrogen atoms are bonded to the oxygen atom at a 105° </a:t>
            </a:r>
            <a:r>
              <a:rPr lang="en-US" dirty="0" smtClean="0"/>
              <a:t>angle, which causes water to be a polar molecule. The large oxygen atom causes this side to be negatively charged while the hydrogen side is negatively charged.</a:t>
            </a: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667000" y="72162"/>
            <a:ext cx="6057900" cy="1173162"/>
          </a:xfrm>
        </p:spPr>
        <p:txBody>
          <a:bodyPr>
            <a:normAutofit/>
          </a:bodyPr>
          <a:lstStyle/>
          <a:p>
            <a:r>
              <a:rPr lang="en-US" sz="3200" dirty="0" smtClean="0">
                <a:solidFill>
                  <a:schemeClr val="bg1"/>
                </a:solidFill>
                <a:latin typeface="Copperplate Gothic Bold" pitchFamily="34" charset="0"/>
              </a:rPr>
              <a:t>Water’s influence on temperature</a:t>
            </a:r>
            <a:endParaRPr lang="en-US" sz="3200" dirty="0">
              <a:solidFill>
                <a:schemeClr val="bg1"/>
              </a:solidFill>
              <a:latin typeface="Copperplate Gothic Bold"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943600" y="1981200"/>
            <a:ext cx="2895600" cy="379323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1659553"/>
            <a:ext cx="5715000" cy="5047535"/>
          </a:xfrm>
          <a:prstGeom prst="rect">
            <a:avLst/>
          </a:prstGeom>
          <a:noFill/>
        </p:spPr>
        <p:txBody>
          <a:bodyPr wrap="square" rtlCol="0">
            <a:spAutoFit/>
          </a:bodyPr>
          <a:lstStyle/>
          <a:p>
            <a:r>
              <a:rPr lang="en-US" sz="1400" dirty="0" smtClean="0"/>
              <a:t>Water is a liquid rather than gas (or water vapor) at room temperature because of the strong hydrogen bond between the molecules of water. This strong bond causes water to resist molecular motion and remain a liquid at room temperature.</a:t>
            </a:r>
          </a:p>
          <a:p>
            <a:pPr>
              <a:buFont typeface="Arial" pitchFamily="34" charset="0"/>
              <a:buChar char="•"/>
            </a:pPr>
            <a:endParaRPr lang="en-US" sz="1400" dirty="0" smtClean="0"/>
          </a:p>
          <a:p>
            <a:r>
              <a:rPr lang="en-US" sz="1400" dirty="0" smtClean="0"/>
              <a:t>This means that it takes more energy or heat to increase water’s temperature than it does for most other substances.</a:t>
            </a:r>
          </a:p>
          <a:p>
            <a:pPr>
              <a:buFont typeface="Arial" pitchFamily="34" charset="0"/>
              <a:buChar char="•"/>
            </a:pPr>
            <a:endParaRPr lang="en-US" sz="1400" dirty="0" smtClean="0"/>
          </a:p>
          <a:p>
            <a:r>
              <a:rPr lang="en-US" sz="1400" dirty="0" smtClean="0"/>
              <a:t>Water also is fluid, allowing the heat to be mixed to greater depth than on land.</a:t>
            </a:r>
          </a:p>
          <a:p>
            <a:pPr>
              <a:buFont typeface="Arial" pitchFamily="34" charset="0"/>
              <a:buChar char="•"/>
            </a:pPr>
            <a:endParaRPr lang="en-US" sz="1400" dirty="0" smtClean="0"/>
          </a:p>
          <a:p>
            <a:r>
              <a:rPr lang="en-US" sz="1400" dirty="0" smtClean="0">
                <a:solidFill>
                  <a:srgbClr val="FF0000"/>
                </a:solidFill>
              </a:rPr>
              <a:t>Oceans have a greater heat capacity than land because the specific heat of water is greater than that of dry soil and because a mixing of the upper ocean results in a much larger mass of water being heated than land. </a:t>
            </a:r>
          </a:p>
          <a:p>
            <a:r>
              <a:rPr lang="en-US" sz="1400" dirty="0" smtClean="0">
                <a:solidFill>
                  <a:srgbClr val="FF0000"/>
                </a:solidFill>
              </a:rPr>
              <a:t>     </a:t>
            </a:r>
            <a:r>
              <a:rPr lang="en-US" sz="1400" dirty="0" smtClean="0"/>
              <a:t>This causes </a:t>
            </a:r>
            <a:r>
              <a:rPr lang="en-US" sz="1400" dirty="0" smtClean="0">
                <a:solidFill>
                  <a:srgbClr val="FF0000"/>
                </a:solidFill>
              </a:rPr>
              <a:t>land areas to heat more rapidly and to higher temperatures </a:t>
            </a:r>
          </a:p>
          <a:p>
            <a:r>
              <a:rPr lang="en-US" sz="1400" dirty="0" smtClean="0"/>
              <a:t>     and also </a:t>
            </a:r>
            <a:r>
              <a:rPr lang="en-US" sz="1400" dirty="0" smtClean="0">
                <a:solidFill>
                  <a:srgbClr val="FF0000"/>
                </a:solidFill>
              </a:rPr>
              <a:t>cool more rapidly and to lower temperatures, </a:t>
            </a:r>
            <a:r>
              <a:rPr lang="en-US" sz="1400" dirty="0" smtClean="0"/>
              <a:t>compared to </a:t>
            </a:r>
          </a:p>
          <a:p>
            <a:r>
              <a:rPr lang="en-US" sz="1400" dirty="0" smtClean="0"/>
              <a:t>     oceans. </a:t>
            </a:r>
          </a:p>
          <a:p>
            <a:pPr>
              <a:buFont typeface="Arial" pitchFamily="34" charset="0"/>
              <a:buChar char="•"/>
            </a:pPr>
            <a:endParaRPr lang="en-US" sz="1400" dirty="0" smtClean="0"/>
          </a:p>
          <a:p>
            <a:r>
              <a:rPr lang="en-US" sz="1400" dirty="0" smtClean="0">
                <a:solidFill>
                  <a:srgbClr val="FF0000"/>
                </a:solidFill>
              </a:rPr>
              <a:t>The high heat capacity of water keeps its temperature within a relatively narrow range, causing nearby coastal areas to also have a narrow daily and seasonal temperature range. </a:t>
            </a:r>
            <a:r>
              <a:rPr lang="en-US" sz="1400" dirty="0" smtClean="0"/>
              <a:t>In contrast, areas with similar weather conditions that are farther from the coast tend to have a much wider range of seasonal and daily temperatures. </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199" y="273950"/>
            <a:ext cx="7159487" cy="792850"/>
          </a:xfrm>
        </p:spPr>
        <p:txBody>
          <a:bodyPr>
            <a:normAutofit/>
          </a:bodyPr>
          <a:lstStyle/>
          <a:p>
            <a:r>
              <a:rPr lang="en-US" sz="4000" dirty="0" smtClean="0">
                <a:solidFill>
                  <a:schemeClr val="bg1"/>
                </a:solidFill>
                <a:latin typeface="Copperplate Gothic Bold" pitchFamily="34" charset="0"/>
              </a:rPr>
              <a:t>Ocean Currents</a:t>
            </a:r>
            <a:endParaRPr lang="en-US" sz="4000" dirty="0">
              <a:solidFill>
                <a:schemeClr val="bg1"/>
              </a:solidFill>
              <a:latin typeface="Copperplate Gothic Bold" pitchFamily="34" charset="0"/>
            </a:endParaRP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76530" y="4343400"/>
            <a:ext cx="4419600" cy="220980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168" l="0" r="100000"/>
                    </a14:imgEffect>
                  </a14:imgLayer>
                </a14:imgProps>
              </a:ext>
            </a:extLst>
          </a:blip>
          <a:srcRect/>
          <a:stretch>
            <a:fillRect/>
          </a:stretch>
        </p:blipFill>
        <p:spPr bwMode="auto">
          <a:xfrm>
            <a:off x="4343400" y="1600200"/>
            <a:ext cx="4507769" cy="234600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35835" y="1471981"/>
            <a:ext cx="4191000" cy="5401479"/>
          </a:xfrm>
          <a:prstGeom prst="rect">
            <a:avLst/>
          </a:prstGeom>
          <a:noFill/>
        </p:spPr>
        <p:txBody>
          <a:bodyPr wrap="square" rtlCol="0">
            <a:spAutoFit/>
          </a:bodyPr>
          <a:lstStyle/>
          <a:p>
            <a:r>
              <a:rPr lang="en-US" sz="1500" dirty="0" smtClean="0"/>
              <a:t>Areas near the equator receive more direct solar radiation than areas near the poles. </a:t>
            </a:r>
            <a:endParaRPr lang="en-US" sz="1500" dirty="0"/>
          </a:p>
          <a:p>
            <a:r>
              <a:rPr lang="en-US" sz="1500" dirty="0" smtClean="0"/>
              <a:t>These areas do not get continually warmer and warmer, because the ocean currents and winds transport the heat from the lower latitudes near the equator to higher latitudes near the poles. </a:t>
            </a:r>
          </a:p>
          <a:p>
            <a:pPr>
              <a:buFont typeface="Arial" pitchFamily="34" charset="0"/>
              <a:buChar char="•"/>
            </a:pPr>
            <a:endParaRPr lang="en-US" sz="1500" dirty="0" smtClean="0"/>
          </a:p>
          <a:p>
            <a:r>
              <a:rPr lang="en-US" sz="1500" dirty="0"/>
              <a:t>The </a:t>
            </a:r>
            <a:r>
              <a:rPr lang="en-US" sz="1500" b="1" dirty="0"/>
              <a:t>global wind patterns </a:t>
            </a:r>
            <a:r>
              <a:rPr lang="en-US" sz="1500" dirty="0"/>
              <a:t>cause the </a:t>
            </a:r>
            <a:r>
              <a:rPr lang="en-US" sz="1500" b="1" dirty="0"/>
              <a:t>surface currents </a:t>
            </a:r>
            <a:r>
              <a:rPr lang="en-US" sz="1500" dirty="0"/>
              <a:t>to form in the uppers layer of the ocean. Where these winds blow in the same direction for long periods of time, large currents develop and transport vast amounts of water over long distances.</a:t>
            </a:r>
          </a:p>
          <a:p>
            <a:endParaRPr lang="en-US" sz="1500" dirty="0" smtClean="0"/>
          </a:p>
          <a:p>
            <a:r>
              <a:rPr lang="en-US" sz="1500" dirty="0" smtClean="0"/>
              <a:t>Large quantities of heat can be absorbed and stored in the surface layers of the ocean. This heat is transported by both the surface currents and </a:t>
            </a:r>
            <a:r>
              <a:rPr lang="en-US" sz="1500" b="1" dirty="0" smtClean="0"/>
              <a:t>deeper density-driven ocean currents. </a:t>
            </a:r>
            <a:r>
              <a:rPr lang="en-US" sz="1500" dirty="0" smtClean="0"/>
              <a:t>In this way, the both the surface and deep ocean currents help regulate Earth’s climate by facilitating the transfer of heat from warm tropical areas to colder areas near the poles.</a:t>
            </a:r>
          </a:p>
          <a:p>
            <a:pPr>
              <a:buFont typeface="Arial" pitchFamily="34" charset="0"/>
              <a:buChar char="•"/>
            </a:pPr>
            <a:endParaRPr lang="en-US" sz="15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159650"/>
            <a:ext cx="7179058" cy="1059550"/>
          </a:xfrm>
        </p:spPr>
        <p:txBody>
          <a:bodyPr>
            <a:noAutofit/>
          </a:bodyPr>
          <a:lstStyle/>
          <a:p>
            <a:r>
              <a:rPr lang="en-US" sz="3600" dirty="0" smtClean="0">
                <a:solidFill>
                  <a:schemeClr val="bg1"/>
                </a:solidFill>
                <a:latin typeface="Copperplate Gothic Bold" pitchFamily="34" charset="0"/>
              </a:rPr>
              <a:t>El Niño-Southern Oscillation (ENSO)</a:t>
            </a:r>
            <a:endParaRPr lang="en-US" sz="3600" dirty="0">
              <a:solidFill>
                <a:schemeClr val="bg1"/>
              </a:solidFill>
              <a:latin typeface="Copperplate Gothic Bold" pitchFamily="34" charset="0"/>
            </a:endParaRPr>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76800" y="2286000"/>
            <a:ext cx="4191000" cy="283125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447800"/>
            <a:ext cx="4495800" cy="5262979"/>
          </a:xfrm>
          <a:prstGeom prst="rect">
            <a:avLst/>
          </a:prstGeom>
          <a:noFill/>
        </p:spPr>
        <p:txBody>
          <a:bodyPr wrap="square" rtlCol="0">
            <a:spAutoFit/>
          </a:bodyPr>
          <a:lstStyle/>
          <a:p>
            <a:r>
              <a:rPr lang="en-US" sz="1400" dirty="0" smtClean="0"/>
              <a:t>The </a:t>
            </a:r>
            <a:r>
              <a:rPr lang="en-US" sz="1400" b="1" dirty="0" smtClean="0"/>
              <a:t>El Niño-Southern Oscillation (ENSO)</a:t>
            </a:r>
            <a:r>
              <a:rPr lang="en-US" sz="1400" dirty="0" smtClean="0"/>
              <a:t> is a cycle of changing wind and ocean current patterns in the Pacific Ocean.</a:t>
            </a:r>
          </a:p>
          <a:p>
            <a:pPr>
              <a:buFont typeface="Arial" pitchFamily="34" charset="0"/>
              <a:buChar char="•"/>
            </a:pPr>
            <a:endParaRPr lang="en-US" sz="1400" dirty="0" smtClean="0"/>
          </a:p>
          <a:p>
            <a:r>
              <a:rPr lang="en-US" sz="1400" dirty="0" smtClean="0"/>
              <a:t>Normally, warmer water is transported westward in the Pacific Ocean by the southeast trade winds until it accumulates near Indonesia. This warm water in the western Pacific Ocean causes low air pressure and high rainfall.</a:t>
            </a:r>
          </a:p>
          <a:p>
            <a:pPr>
              <a:buFont typeface="Arial" pitchFamily="34" charset="0"/>
              <a:buChar char="•"/>
            </a:pPr>
            <a:endParaRPr lang="en-US" sz="1400" dirty="0" smtClean="0"/>
          </a:p>
          <a:p>
            <a:r>
              <a:rPr lang="en-US" sz="1400" dirty="0" smtClean="0"/>
              <a:t>Every 3 to 10 years, the southeast trade winds weaken, allowing the warm water to flow further eastward toward South America. This is known as an </a:t>
            </a:r>
            <a:r>
              <a:rPr lang="en-US" sz="1400" dirty="0"/>
              <a:t>El </a:t>
            </a:r>
            <a:r>
              <a:rPr lang="en-US" sz="1400" dirty="0" smtClean="0"/>
              <a:t>Niño phase.</a:t>
            </a:r>
          </a:p>
          <a:p>
            <a:pPr>
              <a:buFont typeface="Arial" pitchFamily="34" charset="0"/>
              <a:buChar char="•"/>
            </a:pPr>
            <a:endParaRPr lang="en-US" sz="1400" dirty="0" smtClean="0"/>
          </a:p>
          <a:p>
            <a:r>
              <a:rPr lang="en-US" sz="1400" dirty="0" smtClean="0"/>
              <a:t>An El Niño warm-water phase changes global weather patterns. </a:t>
            </a:r>
          </a:p>
          <a:p>
            <a:r>
              <a:rPr lang="en-US" sz="1400" dirty="0" smtClean="0"/>
              <a:t>      South America experiences wetter than average </a:t>
            </a:r>
          </a:p>
          <a:p>
            <a:r>
              <a:rPr lang="en-US" sz="1400" dirty="0" smtClean="0"/>
              <a:t>      weather while North America experiences mild, but </a:t>
            </a:r>
          </a:p>
          <a:p>
            <a:r>
              <a:rPr lang="en-US" sz="1400" dirty="0" smtClean="0"/>
              <a:t>      stormier winter weather.</a:t>
            </a:r>
          </a:p>
          <a:p>
            <a:r>
              <a:rPr lang="en-US" sz="1400" dirty="0"/>
              <a:t> </a:t>
            </a:r>
            <a:r>
              <a:rPr lang="en-US" sz="1400" dirty="0" smtClean="0"/>
              <a:t>     There are fewer and less intense hurricanes in the </a:t>
            </a:r>
            <a:r>
              <a:rPr lang="en-US" sz="1400" dirty="0"/>
              <a:t> </a:t>
            </a:r>
            <a:r>
              <a:rPr lang="en-US" sz="1400" dirty="0" smtClean="0"/>
              <a:t>    </a:t>
            </a:r>
          </a:p>
          <a:p>
            <a:r>
              <a:rPr lang="en-US" sz="1400" dirty="0" smtClean="0"/>
              <a:t>      Atlantic Ocean. </a:t>
            </a:r>
          </a:p>
          <a:p>
            <a:endParaRPr lang="en-US" sz="1400" dirty="0"/>
          </a:p>
          <a:p>
            <a:r>
              <a:rPr lang="en-US" sz="1400" dirty="0" smtClean="0"/>
              <a:t>Sometimes, after an El Niño subsides, a colder-than-normal water phase, known as La Niña, results.</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1173" y="152400"/>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60430"/>
            <a:ext cx="7212188" cy="1257055"/>
          </a:xfrm>
        </p:spPr>
        <p:txBody>
          <a:bodyPr/>
          <a:lstStyle/>
          <a:p>
            <a:r>
              <a:rPr lang="en-US" dirty="0" smtClean="0">
                <a:solidFill>
                  <a:schemeClr val="bg1"/>
                </a:solidFill>
                <a:latin typeface="Copperplate Gothic Bold" pitchFamily="34" charset="0"/>
              </a:rPr>
              <a:t>Elevation</a:t>
            </a:r>
            <a:endParaRPr lang="en-US" dirty="0">
              <a:solidFill>
                <a:schemeClr val="bg1"/>
              </a:solidFill>
              <a:latin typeface="Copperplate Gothic Bold" pitchFamily="34" charset="0"/>
            </a:endParaRPr>
          </a:p>
        </p:txBody>
      </p:sp>
      <p:pic>
        <p:nvPicPr>
          <p:cNvPr id="5122" name="Picture 2" descr="C:\Documents and Settings\aedwards.CES_DOMAIN\Local Settings\Temporary Internet Files\Content.IE5\BH8BDMGP\MP900149111[1].jpg"/>
          <p:cNvPicPr>
            <a:picLocks noChangeAspect="1" noChangeArrowheads="1"/>
          </p:cNvPicPr>
          <p:nvPr/>
        </p:nvPicPr>
        <p:blipFill>
          <a:blip r:embed="rId2" cstate="print"/>
          <a:srcRect/>
          <a:stretch>
            <a:fillRect/>
          </a:stretch>
        </p:blipFill>
        <p:spPr bwMode="auto">
          <a:xfrm>
            <a:off x="4800600" y="2462276"/>
            <a:ext cx="3962400" cy="266141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4800" y="2286000"/>
            <a:ext cx="4038600" cy="2862323"/>
          </a:xfrm>
          <a:prstGeom prst="rect">
            <a:avLst/>
          </a:prstGeom>
          <a:noFill/>
        </p:spPr>
        <p:txBody>
          <a:bodyPr wrap="square" rtlCol="0">
            <a:spAutoFit/>
          </a:bodyPr>
          <a:lstStyle/>
          <a:p>
            <a:r>
              <a:rPr lang="en-US" dirty="0" smtClean="0"/>
              <a:t>Air temperature is also affected by the elevation of a location.</a:t>
            </a:r>
          </a:p>
          <a:p>
            <a:pPr>
              <a:buFont typeface="Arial" pitchFamily="34" charset="0"/>
              <a:buChar char="•"/>
            </a:pPr>
            <a:endParaRPr lang="en-US" dirty="0" smtClean="0"/>
          </a:p>
          <a:p>
            <a:r>
              <a:rPr lang="en-US" dirty="0" smtClean="0"/>
              <a:t>Temperature normally decreases as elevation or height increases, making locations at higher elevations colder</a:t>
            </a:r>
          </a:p>
          <a:p>
            <a:pPr>
              <a:buFont typeface="Arial" pitchFamily="34" charset="0"/>
              <a:buChar char="•"/>
            </a:pPr>
            <a:endParaRPr lang="en-US" dirty="0" smtClean="0"/>
          </a:p>
          <a:p>
            <a:r>
              <a:rPr lang="en-US" dirty="0" smtClean="0"/>
              <a:t>For every 100-meter increase in elevation, the average temperature decreases by 0.7°C.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068688" y="152400"/>
            <a:ext cx="7078624" cy="1066800"/>
          </a:xfrm>
        </p:spPr>
        <p:txBody>
          <a:bodyPr>
            <a:normAutofit fontScale="90000"/>
          </a:bodyPr>
          <a:lstStyle/>
          <a:p>
            <a:r>
              <a:rPr lang="en-US" dirty="0" smtClean="0">
                <a:solidFill>
                  <a:schemeClr val="bg1"/>
                </a:solidFill>
                <a:latin typeface="Copperplate Gothic Bold" pitchFamily="34" charset="0"/>
              </a:rPr>
              <a:t>Methods for measuring recent temperatures</a:t>
            </a:r>
            <a:endParaRPr lang="en-US" dirty="0">
              <a:solidFill>
                <a:schemeClr val="bg1"/>
              </a:solidFill>
              <a:latin typeface="Copperplate Gothic Bold" pitchFamily="34" charset="0"/>
            </a:endParaRP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95863" y="2438400"/>
            <a:ext cx="4250200" cy="2667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29209" y="1524000"/>
            <a:ext cx="4343400" cy="5078314"/>
          </a:xfrm>
          <a:prstGeom prst="rect">
            <a:avLst/>
          </a:prstGeom>
          <a:noFill/>
        </p:spPr>
        <p:txBody>
          <a:bodyPr wrap="square" rtlCol="0">
            <a:spAutoFit/>
          </a:bodyPr>
          <a:lstStyle/>
          <a:p>
            <a:r>
              <a:rPr lang="en-US" dirty="0" smtClean="0"/>
              <a:t>Earth’s </a:t>
            </a:r>
            <a:r>
              <a:rPr lang="en-US" b="1" dirty="0" smtClean="0"/>
              <a:t>global mean temperature (GMT) </a:t>
            </a:r>
            <a:r>
              <a:rPr lang="en-US" dirty="0" smtClean="0"/>
              <a:t>is determined by averaging measurements of air temperatures over land ocean surface temperatures.</a:t>
            </a:r>
          </a:p>
          <a:p>
            <a:pPr>
              <a:buFont typeface="Arial" pitchFamily="34" charset="0"/>
              <a:buChar char="•"/>
            </a:pPr>
            <a:endParaRPr lang="en-US" dirty="0" smtClean="0"/>
          </a:p>
          <a:p>
            <a:r>
              <a:rPr lang="en-US" dirty="0" smtClean="0"/>
              <a:t>Surface temperature is measured not only by thermometers at ground-based weather stations and on ships, but also by satellites and weather balloons</a:t>
            </a:r>
          </a:p>
          <a:p>
            <a:pPr>
              <a:buFont typeface="Arial" pitchFamily="34" charset="0"/>
              <a:buChar char="•"/>
            </a:pPr>
            <a:endParaRPr lang="en-US" dirty="0" smtClean="0"/>
          </a:p>
          <a:p>
            <a:r>
              <a:rPr lang="en-US" dirty="0"/>
              <a:t>T</a:t>
            </a:r>
            <a:r>
              <a:rPr lang="en-US" dirty="0" smtClean="0"/>
              <a:t>housands of weather stations spread over land surface worldwide measure the local air temperatures while thousands of ships and buoys measure the local sea surface temperatures.</a:t>
            </a:r>
          </a:p>
          <a:p>
            <a:r>
              <a:rPr lang="en-US" dirty="0" smtClean="0"/>
              <a:t>     </a:t>
            </a:r>
            <a:r>
              <a:rPr lang="en-US" dirty="0" smtClean="0">
                <a:solidFill>
                  <a:srgbClr val="FF0000"/>
                </a:solidFill>
              </a:rPr>
              <a:t>These measurements are combined so   </a:t>
            </a:r>
          </a:p>
          <a:p>
            <a:r>
              <a:rPr lang="en-US" dirty="0" smtClean="0">
                <a:solidFill>
                  <a:srgbClr val="FF0000"/>
                </a:solidFill>
              </a:rPr>
              <a:t>     that every square kilometer counts </a:t>
            </a:r>
          </a:p>
          <a:p>
            <a:r>
              <a:rPr lang="en-US" dirty="0" smtClean="0">
                <a:solidFill>
                  <a:srgbClr val="FF0000"/>
                </a:solidFill>
              </a:rPr>
              <a:t>     equally toward global mean temperature.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171700" y="76200"/>
            <a:ext cx="6972300" cy="1143000"/>
          </a:xfrm>
        </p:spPr>
        <p:txBody>
          <a:bodyPr>
            <a:normAutofit fontScale="90000"/>
          </a:bodyPr>
          <a:lstStyle/>
          <a:p>
            <a:r>
              <a:rPr lang="en-US" dirty="0" smtClean="0">
                <a:solidFill>
                  <a:schemeClr val="bg1"/>
                </a:solidFill>
                <a:latin typeface="Copperplate Gothic Bold" pitchFamily="34" charset="0"/>
              </a:rPr>
              <a:t>Temperature Anomalies </a:t>
            </a:r>
            <a:endParaRPr lang="en-US" dirty="0">
              <a:solidFill>
                <a:schemeClr val="bg1"/>
              </a:solidFill>
              <a:latin typeface="Copperplate Gothic Bold" pitchFamily="34" charset="0"/>
            </a:endParaRPr>
          </a:p>
        </p:txBody>
      </p:sp>
      <p:sp>
        <p:nvSpPr>
          <p:cNvPr id="4" name="TextBox 3"/>
          <p:cNvSpPr txBox="1"/>
          <p:nvPr/>
        </p:nvSpPr>
        <p:spPr>
          <a:xfrm>
            <a:off x="228600" y="1524000"/>
            <a:ext cx="3886200" cy="5078314"/>
          </a:xfrm>
          <a:prstGeom prst="rect">
            <a:avLst/>
          </a:prstGeom>
          <a:noFill/>
        </p:spPr>
        <p:txBody>
          <a:bodyPr wrap="square" rtlCol="0">
            <a:spAutoFit/>
          </a:bodyPr>
          <a:lstStyle/>
          <a:p>
            <a:r>
              <a:rPr lang="en-US" dirty="0" smtClean="0"/>
              <a:t>Temperature trends over time are often shown as </a:t>
            </a:r>
            <a:r>
              <a:rPr lang="en-US" b="1" dirty="0" smtClean="0"/>
              <a:t>temperature anomalies.</a:t>
            </a:r>
            <a:r>
              <a:rPr lang="en-US" dirty="0" smtClean="0"/>
              <a:t> A temperature anomaly is a departure from the long-term average.  </a:t>
            </a:r>
          </a:p>
          <a:p>
            <a:pPr>
              <a:buFont typeface="Arial" pitchFamily="34" charset="0"/>
              <a:buChar char="•"/>
            </a:pPr>
            <a:endParaRPr lang="en-US" dirty="0" smtClean="0"/>
          </a:p>
          <a:p>
            <a:r>
              <a:rPr lang="en-US" dirty="0" smtClean="0"/>
              <a:t>A positive temperature anomaly means that the temperature was warmer than the long-term average, and a negative temperature anomaly means that the temperature was cooler than the long-term average</a:t>
            </a:r>
          </a:p>
          <a:p>
            <a:pPr>
              <a:buFont typeface="Arial" pitchFamily="34" charset="0"/>
              <a:buChar char="•"/>
            </a:pPr>
            <a:endParaRPr lang="en-US" dirty="0" smtClean="0"/>
          </a:p>
          <a:p>
            <a:r>
              <a:rPr lang="en-US" dirty="0" smtClean="0">
                <a:solidFill>
                  <a:srgbClr val="FF0000"/>
                </a:solidFill>
              </a:rPr>
              <a:t>Thermometer records have been kept for the past 150 years over much of Earth. By averaging these records, it is possible to estimate global mean temperature back to the mid-19th century.</a:t>
            </a:r>
            <a:endParaRPr lang="en-US" dirty="0">
              <a:solidFill>
                <a:srgbClr val="FF0000"/>
              </a:solidFill>
            </a:endParaRPr>
          </a:p>
        </p:txBody>
      </p:sp>
      <p:pic>
        <p:nvPicPr>
          <p:cNvPr id="7170" name="Picture 2"/>
          <p:cNvPicPr>
            <a:picLocks noChangeAspect="1" noChangeArrowheads="1"/>
          </p:cNvPicPr>
          <p:nvPr/>
        </p:nvPicPr>
        <p:blipFill>
          <a:blip r:embed="rId2" cstate="print"/>
          <a:srcRect/>
          <a:stretch>
            <a:fillRect/>
          </a:stretch>
        </p:blipFill>
        <p:spPr bwMode="auto">
          <a:xfrm>
            <a:off x="4495800" y="2057400"/>
            <a:ext cx="4267200" cy="31022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438400" y="283050"/>
            <a:ext cx="6324600" cy="1219200"/>
          </a:xfrm>
        </p:spPr>
        <p:txBody>
          <a:bodyPr>
            <a:noAutofit/>
          </a:bodyPr>
          <a:lstStyle/>
          <a:p>
            <a:r>
              <a:rPr lang="en-US" sz="3200" dirty="0" smtClean="0">
                <a:solidFill>
                  <a:schemeClr val="bg1"/>
                </a:solidFill>
                <a:latin typeface="Copperplate Gothic Bold" pitchFamily="34" charset="0"/>
              </a:rPr>
              <a:t>Methods for Studying Past Temperature</a:t>
            </a:r>
            <a:br>
              <a:rPr lang="en-US" sz="3200" dirty="0" smtClean="0">
                <a:solidFill>
                  <a:schemeClr val="bg1"/>
                </a:solidFill>
                <a:latin typeface="Copperplate Gothic Bold" pitchFamily="34" charset="0"/>
              </a:rPr>
            </a:br>
            <a:endParaRPr lang="en-US" sz="3200" dirty="0">
              <a:solidFill>
                <a:schemeClr val="bg1"/>
              </a:solidFill>
              <a:latin typeface="Copperplate Gothic Bold" pitchFamily="34" charset="0"/>
            </a:endParaRPr>
          </a:p>
        </p:txBody>
      </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98104" y="3586103"/>
            <a:ext cx="6629400" cy="31242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62000" y="1524000"/>
            <a:ext cx="7848600" cy="2062103"/>
          </a:xfrm>
          <a:prstGeom prst="rect">
            <a:avLst/>
          </a:prstGeom>
          <a:noFill/>
        </p:spPr>
        <p:txBody>
          <a:bodyPr wrap="square" rtlCol="0">
            <a:spAutoFit/>
          </a:bodyPr>
          <a:lstStyle/>
          <a:p>
            <a:r>
              <a:rPr lang="en-US" sz="1600" dirty="0" smtClean="0"/>
              <a:t>To reconstruct climate history, scientists use </a:t>
            </a:r>
            <a:r>
              <a:rPr lang="en-US" sz="1600" b="1" dirty="0" smtClean="0"/>
              <a:t>proxy data </a:t>
            </a:r>
            <a:r>
              <a:rPr lang="en-US" sz="1600" dirty="0" smtClean="0"/>
              <a:t>– records used to infer atmospheric properties such as temperature and precipitation.</a:t>
            </a:r>
          </a:p>
          <a:p>
            <a:pPr>
              <a:buFont typeface="Arial" pitchFamily="34" charset="0"/>
              <a:buChar char="•"/>
            </a:pPr>
            <a:endParaRPr lang="en-US" sz="1600" dirty="0" smtClean="0"/>
          </a:p>
          <a:p>
            <a:r>
              <a:rPr lang="en-US" sz="1600" dirty="0" smtClean="0"/>
              <a:t>This subfield of climate science is referred to as </a:t>
            </a:r>
            <a:r>
              <a:rPr lang="en-US" sz="1600" b="1" dirty="0" smtClean="0"/>
              <a:t>paleoclimatology.</a:t>
            </a:r>
          </a:p>
          <a:p>
            <a:endParaRPr lang="en-US" sz="1600" dirty="0" smtClean="0"/>
          </a:p>
          <a:p>
            <a:r>
              <a:rPr lang="en-US" sz="1600" dirty="0" smtClean="0"/>
              <a:t>Historical documents, such as personal diaries, mariner’s logs, records of harvests and quality of wines, can provide indirect indications of past climate. These written documents, however, are not as reliable as the other proxy data sources described below.</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068688" y="87243"/>
            <a:ext cx="7075312" cy="1131957"/>
          </a:xfrm>
        </p:spPr>
        <p:txBody>
          <a:bodyPr>
            <a:normAutofit fontScale="90000"/>
          </a:bodyPr>
          <a:lstStyle/>
          <a:p>
            <a:r>
              <a:rPr lang="en-US" sz="3600" dirty="0" smtClean="0">
                <a:solidFill>
                  <a:schemeClr val="bg1"/>
                </a:solidFill>
                <a:latin typeface="Copperplate Gothic Bold" pitchFamily="34" charset="0"/>
              </a:rPr>
              <a:t>Tree Rings and Coral Reefs</a:t>
            </a:r>
            <a:endParaRPr lang="en-US" sz="3600" dirty="0">
              <a:solidFill>
                <a:schemeClr val="bg1"/>
              </a:solidFill>
              <a:latin typeface="Copperplate Gothic Bold" pitchFamily="34" charset="0"/>
            </a:endParaRPr>
          </a:p>
        </p:txBody>
      </p:sp>
      <p:pic>
        <p:nvPicPr>
          <p:cNvPr id="1026" name="Picture 2" descr="http://131.91.162.18/nasa/files/images/module_3/CoralRingSampling_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4495800"/>
            <a:ext cx="3962400" cy="2228850"/>
          </a:xfrm>
          <a:prstGeom prst="rect">
            <a:avLst/>
          </a:prstGeom>
          <a:noFill/>
        </p:spPr>
      </p:pic>
      <p:sp>
        <p:nvSpPr>
          <p:cNvPr id="5" name="TextBox 4"/>
          <p:cNvSpPr txBox="1"/>
          <p:nvPr/>
        </p:nvSpPr>
        <p:spPr>
          <a:xfrm>
            <a:off x="152400" y="1731288"/>
            <a:ext cx="4267200" cy="5355313"/>
          </a:xfrm>
          <a:prstGeom prst="rect">
            <a:avLst/>
          </a:prstGeom>
          <a:noFill/>
        </p:spPr>
        <p:txBody>
          <a:bodyPr wrap="square" rtlCol="0">
            <a:spAutoFit/>
          </a:bodyPr>
          <a:lstStyle/>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endParaRPr lang="en-US" dirty="0" smtClean="0"/>
          </a:p>
          <a:p>
            <a:endParaRPr lang="en-US" dirty="0" smtClean="0"/>
          </a:p>
          <a:p>
            <a:r>
              <a:rPr lang="en-US" dirty="0" smtClean="0"/>
              <a:t>Scientists can extract cores from coral, and the coral growth rings can be used to reconstruct past climate in the tropical and subtropical regions.</a:t>
            </a:r>
          </a:p>
          <a:p>
            <a:endParaRPr lang="en-US" dirty="0" smtClean="0"/>
          </a:p>
          <a:p>
            <a:r>
              <a:rPr lang="en-US" dirty="0" smtClean="0"/>
              <a:t>Corals grow faster in warmer waters. </a:t>
            </a:r>
          </a:p>
          <a:p>
            <a:r>
              <a:rPr lang="en-US" dirty="0" smtClean="0"/>
              <a:t/>
            </a:r>
            <a:br>
              <a:rPr lang="en-US" dirty="0" smtClean="0"/>
            </a:br>
            <a:endParaRPr lang="en-US" dirty="0" smtClean="0"/>
          </a:p>
          <a:p>
            <a:pPr>
              <a:buFont typeface="Arial" pitchFamily="34" charset="0"/>
              <a:buChar char="•"/>
            </a:pPr>
            <a:endParaRPr lang="en-US" dirty="0" smtClean="0"/>
          </a:p>
        </p:txBody>
      </p:sp>
      <p:sp>
        <p:nvSpPr>
          <p:cNvPr id="3" name="TextBox 2"/>
          <p:cNvSpPr txBox="1"/>
          <p:nvPr/>
        </p:nvSpPr>
        <p:spPr>
          <a:xfrm>
            <a:off x="5531311" y="2314549"/>
            <a:ext cx="184666" cy="369332"/>
          </a:xfrm>
          <a:prstGeom prst="rect">
            <a:avLst/>
          </a:prstGeom>
          <a:noFill/>
        </p:spPr>
        <p:txBody>
          <a:bodyPr wrap="none" rtlCol="0">
            <a:spAutoFit/>
          </a:bodyPr>
          <a:lstStyle/>
          <a:p>
            <a:endParaRPr lang="en-US" dirty="0"/>
          </a:p>
        </p:txBody>
      </p:sp>
      <p:grpSp>
        <p:nvGrpSpPr>
          <p:cNvPr id="6" name="Group 5"/>
          <p:cNvGrpSpPr/>
          <p:nvPr/>
        </p:nvGrpSpPr>
        <p:grpSpPr>
          <a:xfrm>
            <a:off x="5218430" y="1492686"/>
            <a:ext cx="3544570" cy="2837815"/>
            <a:chOff x="0" y="0"/>
            <a:chExt cx="3544784" cy="2838203"/>
          </a:xfrm>
        </p:grpSpPr>
        <p:sp>
          <p:nvSpPr>
            <p:cNvPr id="7" name="Rectangle 6"/>
            <p:cNvSpPr/>
            <p:nvPr/>
          </p:nvSpPr>
          <p:spPr>
            <a:xfrm>
              <a:off x="112815" y="0"/>
              <a:ext cx="3431969" cy="28382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8" name="Group 7"/>
            <p:cNvGrpSpPr/>
            <p:nvPr/>
          </p:nvGrpSpPr>
          <p:grpSpPr>
            <a:xfrm>
              <a:off x="0" y="112816"/>
              <a:ext cx="3493770" cy="2674620"/>
              <a:chOff x="0" y="-42720"/>
              <a:chExt cx="3494063" cy="2675796"/>
            </a:xfrm>
          </p:grpSpPr>
          <p:grpSp>
            <p:nvGrpSpPr>
              <p:cNvPr id="9" name="Group 8"/>
              <p:cNvGrpSpPr>
                <a:grpSpLocks/>
              </p:cNvGrpSpPr>
              <p:nvPr/>
            </p:nvGrpSpPr>
            <p:grpSpPr bwMode="auto">
              <a:xfrm>
                <a:off x="0" y="-42720"/>
                <a:ext cx="3444241" cy="2616902"/>
                <a:chOff x="-9289" y="-6011"/>
                <a:chExt cx="32306" cy="28668"/>
              </a:xfrm>
            </p:grpSpPr>
            <p:sp>
              <p:nvSpPr>
                <p:cNvPr id="11" name="Text Box 26"/>
                <p:cNvSpPr txBox="1">
                  <a:spLocks noChangeArrowheads="1"/>
                </p:cNvSpPr>
                <p:nvPr/>
              </p:nvSpPr>
              <p:spPr bwMode="auto">
                <a:xfrm>
                  <a:off x="-9289" y="-6011"/>
                  <a:ext cx="19051" cy="2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indent="57150" algn="r">
                    <a:lnSpc>
                      <a:spcPct val="115000"/>
                    </a:lnSpc>
                    <a:spcBef>
                      <a:spcPts val="0"/>
                    </a:spcBef>
                    <a:spcAft>
                      <a:spcPts val="0"/>
                    </a:spcAft>
                  </a:pPr>
                  <a:r>
                    <a:rPr lang="en-US" sz="1100" b="1" dirty="0">
                      <a:effectLst/>
                      <a:latin typeface="Calibri"/>
                      <a:ea typeface="Calibri"/>
                      <a:cs typeface="Times New Roman"/>
                    </a:rPr>
                    <a:t>The Lost Colony </a:t>
                  </a:r>
                  <a:endParaRPr lang="en-US" sz="1100" dirty="0">
                    <a:effectLst/>
                    <a:latin typeface="Calibri"/>
                    <a:ea typeface="Calibri"/>
                    <a:cs typeface="Times New Roman"/>
                  </a:endParaRPr>
                </a:p>
                <a:p>
                  <a:pPr marL="0" marR="0" indent="114300" algn="r">
                    <a:lnSpc>
                      <a:spcPct val="115000"/>
                    </a:lnSpc>
                    <a:spcBef>
                      <a:spcPts val="0"/>
                    </a:spcBef>
                    <a:spcAft>
                      <a:spcPts val="0"/>
                    </a:spcAft>
                  </a:pPr>
                  <a:r>
                    <a:rPr lang="en-US" sz="1100" dirty="0">
                      <a:effectLst/>
                      <a:latin typeface="Calibri"/>
                      <a:ea typeface="Calibri"/>
                      <a:cs typeface="Times New Roman"/>
                    </a:rPr>
                    <a:t>Analyses of tree ring growth data also help scientists reconstruct past drought records. In the 1580s, the first English colony, known as the Roanoke colony or the Lost Colony, disappeared from the North Carolina coast. Persistent drought in late 16</a:t>
                  </a:r>
                  <a:r>
                    <a:rPr lang="en-US" sz="1100" baseline="30000" dirty="0">
                      <a:effectLst/>
                      <a:latin typeface="Calibri"/>
                      <a:ea typeface="Calibri"/>
                      <a:cs typeface="Times New Roman"/>
                    </a:rPr>
                    <a:t>th</a:t>
                  </a:r>
                  <a:r>
                    <a:rPr lang="en-US" sz="1100" dirty="0">
                      <a:effectLst/>
                      <a:latin typeface="Calibri"/>
                      <a:ea typeface="Calibri"/>
                      <a:cs typeface="Times New Roman"/>
                    </a:rPr>
                    <a:t> and early 17</a:t>
                  </a:r>
                  <a:r>
                    <a:rPr lang="en-US" sz="1100" baseline="30000" dirty="0">
                      <a:effectLst/>
                      <a:latin typeface="Calibri"/>
                      <a:ea typeface="Calibri"/>
                      <a:cs typeface="Times New Roman"/>
                    </a:rPr>
                    <a:t>th</a:t>
                  </a:r>
                  <a:r>
                    <a:rPr lang="en-US" sz="1100" dirty="0">
                      <a:effectLst/>
                      <a:latin typeface="Calibri"/>
                      <a:ea typeface="Calibri"/>
                      <a:cs typeface="Times New Roman"/>
                    </a:rPr>
                    <a:t> centuries may have contributed to colonists’ disappearance. </a:t>
                  </a:r>
                </a:p>
              </p:txBody>
            </p:sp>
            <p:pic>
              <p:nvPicPr>
                <p:cNvPr id="12" name="Picture 11" descr="http://upload.wikimedia.org/wikipedia/commons/a/a6/Roanoke_map_158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226" y="-5543"/>
                  <a:ext cx="12791" cy="2696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Box 7180"/>
              <p:cNvSpPr txBox="1"/>
              <p:nvPr/>
            </p:nvSpPr>
            <p:spPr>
              <a:xfrm>
                <a:off x="2080553" y="2460991"/>
                <a:ext cx="1413510" cy="17208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1000" b="1" i="1" dirty="0">
                    <a:solidFill>
                      <a:srgbClr val="4F81BD"/>
                    </a:solidFill>
                    <a:effectLst/>
                    <a:latin typeface="Calibri"/>
                    <a:ea typeface="Calibri"/>
                    <a:cs typeface="Times New Roman"/>
                  </a:rPr>
                  <a:t>Image Credit: </a:t>
                </a:r>
                <a:r>
                  <a:rPr lang="en-US" sz="1000" b="1" i="1" u="sng" dirty="0">
                    <a:solidFill>
                      <a:srgbClr val="4F81BD"/>
                    </a:solidFill>
                    <a:effectLst/>
                    <a:latin typeface="Calibri"/>
                    <a:ea typeface="Calibri"/>
                    <a:cs typeface="Times New Roman"/>
                    <a:hlinkClick r:id="rId4"/>
                  </a:rPr>
                  <a:t>Wikipedia</a:t>
                </a:r>
                <a:endParaRPr lang="en-US" sz="900" b="1" dirty="0">
                  <a:solidFill>
                    <a:srgbClr val="4F81BD"/>
                  </a:solidFill>
                  <a:effectLst/>
                  <a:latin typeface="Calibri"/>
                  <a:ea typeface="Calibri"/>
                  <a:cs typeface="Times New Roman"/>
                </a:endParaRPr>
              </a:p>
            </p:txBody>
          </p:sp>
        </p:grpSp>
      </p:grpSp>
      <p:sp>
        <p:nvSpPr>
          <p:cNvPr id="4" name="TextBox 3"/>
          <p:cNvSpPr txBox="1"/>
          <p:nvPr/>
        </p:nvSpPr>
        <p:spPr>
          <a:xfrm>
            <a:off x="265043" y="1615701"/>
            <a:ext cx="4267200" cy="2031325"/>
          </a:xfrm>
          <a:prstGeom prst="rect">
            <a:avLst/>
          </a:prstGeom>
          <a:noFill/>
        </p:spPr>
        <p:txBody>
          <a:bodyPr wrap="square" rtlCol="0">
            <a:spAutoFit/>
          </a:bodyPr>
          <a:lstStyle/>
          <a:p>
            <a:r>
              <a:rPr lang="en-US" dirty="0"/>
              <a:t>Tree rings and coral reefs indicate past growth rates.</a:t>
            </a:r>
          </a:p>
          <a:p>
            <a:pPr>
              <a:buFont typeface="Arial" pitchFamily="34" charset="0"/>
              <a:buChar char="•"/>
            </a:pPr>
            <a:endParaRPr lang="en-US" dirty="0"/>
          </a:p>
          <a:p>
            <a:r>
              <a:rPr lang="en-US" dirty="0"/>
              <a:t>Each </a:t>
            </a:r>
            <a:r>
              <a:rPr lang="en-US" b="1" dirty="0"/>
              <a:t>tree ring </a:t>
            </a:r>
            <a:r>
              <a:rPr lang="en-US" dirty="0"/>
              <a:t>indicates a year of growth. Trees tend to grow faster in warm and moist years.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68688" y="163443"/>
            <a:ext cx="7075312" cy="1055757"/>
          </a:xfrm>
        </p:spPr>
        <p:txBody>
          <a:bodyPr>
            <a:noAutofit/>
          </a:bodyPr>
          <a:lstStyle/>
          <a:p>
            <a:r>
              <a:rPr lang="en-US" sz="3600" dirty="0">
                <a:solidFill>
                  <a:schemeClr val="bg1"/>
                </a:solidFill>
                <a:latin typeface="Copperplate Gothic Bold" pitchFamily="34" charset="0"/>
              </a:rPr>
              <a:t>What You Will Be Able To Do After This Module </a:t>
            </a:r>
            <a:endParaRPr lang="en-US" sz="3600" dirty="0">
              <a:solidFill>
                <a:schemeClr val="bg1"/>
              </a:solidFill>
            </a:endParaRPr>
          </a:p>
        </p:txBody>
      </p:sp>
      <p:sp>
        <p:nvSpPr>
          <p:cNvPr id="3" name="Content Placeholder 2"/>
          <p:cNvSpPr>
            <a:spLocks noGrp="1"/>
          </p:cNvSpPr>
          <p:nvPr>
            <p:ph idx="1"/>
          </p:nvPr>
        </p:nvSpPr>
        <p:spPr>
          <a:xfrm>
            <a:off x="457200" y="1905000"/>
            <a:ext cx="8458200" cy="4221163"/>
          </a:xfrm>
        </p:spPr>
        <p:txBody>
          <a:bodyPr>
            <a:normAutofit/>
          </a:bodyPr>
          <a:lstStyle/>
          <a:p>
            <a:pPr lvl="0"/>
            <a:r>
              <a:rPr lang="en-US" sz="2400" dirty="0"/>
              <a:t>Explain how Earth’s tilt and orbit cause the seasons and the variation in temperature at different latitudes.</a:t>
            </a:r>
          </a:p>
          <a:p>
            <a:pPr lvl="0"/>
            <a:r>
              <a:rPr lang="en-US" sz="2400" dirty="0"/>
              <a:t>Differentiate between the factors that cause changes in temperature. </a:t>
            </a:r>
          </a:p>
          <a:p>
            <a:pPr lvl="0"/>
            <a:r>
              <a:rPr lang="en-US" sz="2400" dirty="0"/>
              <a:t>Explain the main factors, other than latitude, that cause variations in temperature at different locations.</a:t>
            </a:r>
          </a:p>
          <a:p>
            <a:pPr lvl="0"/>
            <a:r>
              <a:rPr lang="en-US" sz="2400" dirty="0"/>
              <a:t>Compare and contrast temporal (time-based) temperatures trends.</a:t>
            </a:r>
          </a:p>
          <a:p>
            <a:pPr lvl="0"/>
            <a:r>
              <a:rPr lang="en-US" sz="2400" dirty="0"/>
              <a:t>Compare and contrast </a:t>
            </a:r>
            <a:r>
              <a:rPr lang="en-US" sz="2400" dirty="0" smtClean="0"/>
              <a:t>regional </a:t>
            </a:r>
            <a:r>
              <a:rPr lang="en-US" sz="2400" dirty="0"/>
              <a:t>temperatures trends. </a:t>
            </a:r>
          </a:p>
        </p:txBody>
      </p:sp>
      <p:cxnSp>
        <p:nvCxnSpPr>
          <p:cNvPr id="5" name="Straight Connector 4"/>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Tree>
    <p:extLst>
      <p:ext uri="{BB962C8B-B14F-4D97-AF65-F5344CB8AC3E}">
        <p14:creationId xmlns:p14="http://schemas.microsoft.com/office/powerpoint/2010/main" val="245408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338862"/>
            <a:ext cx="7162800" cy="651738"/>
          </a:xfrm>
        </p:spPr>
        <p:txBody>
          <a:bodyPr>
            <a:normAutofit fontScale="90000"/>
          </a:bodyPr>
          <a:lstStyle/>
          <a:p>
            <a:r>
              <a:rPr lang="en-US" sz="4000" dirty="0" smtClean="0">
                <a:solidFill>
                  <a:schemeClr val="bg1"/>
                </a:solidFill>
                <a:latin typeface="Copperplate Gothic Bold" pitchFamily="34" charset="0"/>
              </a:rPr>
              <a:t>Ice Cores</a:t>
            </a:r>
            <a:endParaRPr lang="en-US" sz="4000" dirty="0">
              <a:solidFill>
                <a:schemeClr val="bg1"/>
              </a:solidFill>
              <a:latin typeface="Copperplate Gothic Bold" pitchFamily="34" charset="0"/>
            </a:endParaRPr>
          </a:p>
        </p:txBody>
      </p:sp>
      <p:pic>
        <p:nvPicPr>
          <p:cNvPr id="31746" name="Picture 2" descr="http://131.91.162.18/nasa/files/images/module_3/DrillingIceCore.jpg"/>
          <p:cNvPicPr>
            <a:picLocks noChangeAspect="1" noChangeArrowheads="1"/>
          </p:cNvPicPr>
          <p:nvPr/>
        </p:nvPicPr>
        <p:blipFill>
          <a:blip r:embed="rId2" cstate="print"/>
          <a:srcRect/>
          <a:stretch>
            <a:fillRect/>
          </a:stretch>
        </p:blipFill>
        <p:spPr bwMode="auto">
          <a:xfrm>
            <a:off x="5715000" y="1802296"/>
            <a:ext cx="3276600" cy="436880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6200" y="1348800"/>
            <a:ext cx="5410200" cy="5509200"/>
          </a:xfrm>
          <a:prstGeom prst="rect">
            <a:avLst/>
          </a:prstGeom>
          <a:noFill/>
        </p:spPr>
        <p:txBody>
          <a:bodyPr wrap="square" rtlCol="0">
            <a:spAutoFit/>
          </a:bodyPr>
          <a:lstStyle/>
          <a:p>
            <a:r>
              <a:rPr lang="en-US" sz="1600" b="1" dirty="0" smtClean="0"/>
              <a:t>Ice cores </a:t>
            </a:r>
            <a:r>
              <a:rPr lang="en-US" sz="1600" dirty="0" smtClean="0"/>
              <a:t>are cores about 10 cm (4 inches) in diameter that are drilled through kilometers (miles) of </a:t>
            </a:r>
            <a:r>
              <a:rPr lang="en-US" sz="1600" b="1" dirty="0" smtClean="0"/>
              <a:t>ice sheets </a:t>
            </a:r>
            <a:r>
              <a:rPr lang="en-US" sz="1600" dirty="0" smtClean="0"/>
              <a:t>– a large thick mass of glacial ice that forms from the accumulation of annual layers of snow.</a:t>
            </a:r>
          </a:p>
          <a:p>
            <a:pPr>
              <a:buFont typeface="Arial" pitchFamily="34" charset="0"/>
              <a:buChar char="•"/>
            </a:pPr>
            <a:endParaRPr lang="en-US" sz="1600" dirty="0" smtClean="0"/>
          </a:p>
          <a:p>
            <a:r>
              <a:rPr lang="en-US" sz="1600" dirty="0" smtClean="0"/>
              <a:t>     The air between the original snowflakes is trapped </a:t>
            </a:r>
          </a:p>
          <a:p>
            <a:r>
              <a:rPr lang="en-US" sz="1600" dirty="0" smtClean="0"/>
              <a:t>     as the snow begins to accumulate. As more snow </a:t>
            </a:r>
          </a:p>
          <a:p>
            <a:r>
              <a:rPr lang="en-US" sz="1600" dirty="0" smtClean="0"/>
              <a:t>     falls, the buried snow is compressed and eventually </a:t>
            </a:r>
          </a:p>
          <a:p>
            <a:r>
              <a:rPr lang="en-US" sz="1600" dirty="0" smtClean="0"/>
              <a:t>     freezes. The trapped “air bubbles” provide a </a:t>
            </a:r>
          </a:p>
          <a:p>
            <a:r>
              <a:rPr lang="en-US" sz="1600" dirty="0" smtClean="0"/>
              <a:t>     historical record of the gases and even dust </a:t>
            </a:r>
          </a:p>
          <a:p>
            <a:r>
              <a:rPr lang="en-US" sz="1600" dirty="0" smtClean="0"/>
              <a:t>     particles in the atmosphere at the time the snow </a:t>
            </a:r>
          </a:p>
          <a:p>
            <a:r>
              <a:rPr lang="en-US" sz="1600" dirty="0" smtClean="0"/>
              <a:t>     fell. The deepest core samples contain the oldest air. </a:t>
            </a:r>
          </a:p>
          <a:p>
            <a:pPr>
              <a:buFont typeface="Arial" pitchFamily="34" charset="0"/>
              <a:buChar char="•"/>
            </a:pPr>
            <a:endParaRPr lang="en-US" sz="1600" dirty="0" smtClean="0"/>
          </a:p>
          <a:p>
            <a:r>
              <a:rPr lang="en-US" sz="1600" dirty="0" smtClean="0"/>
              <a:t>By the 1990s, the United States and Europe had drilled through the summit of Greenland’s ice sheet to the bedrock to obtain about 200,000 years of climate data. And by 2008, the </a:t>
            </a:r>
            <a:r>
              <a:rPr lang="en-US" sz="1600" b="1" dirty="0" smtClean="0"/>
              <a:t>European Project for Ice Coring in Antarctica (EPICA) </a:t>
            </a:r>
            <a:r>
              <a:rPr lang="en-US" sz="1600" dirty="0" smtClean="0"/>
              <a:t>was able to reconstruct about 800,000 years of climate data.</a:t>
            </a:r>
          </a:p>
          <a:p>
            <a:endParaRPr lang="en-US" sz="1600" dirty="0" smtClean="0"/>
          </a:p>
          <a:p>
            <a:r>
              <a:rPr lang="en-US" sz="1600" dirty="0" smtClean="0"/>
              <a:t>To reconstruct the air temperature from an ice core, scientists analyze the air trapped in the ice using either of two methods – the </a:t>
            </a:r>
            <a:r>
              <a:rPr lang="en-US" sz="1600" b="1" dirty="0" smtClean="0"/>
              <a:t>oxygen isotope ratio </a:t>
            </a:r>
            <a:r>
              <a:rPr lang="en-US" sz="1600" dirty="0" smtClean="0"/>
              <a:t>or the </a:t>
            </a:r>
            <a:r>
              <a:rPr lang="en-US" sz="1600" b="1" dirty="0" smtClean="0"/>
              <a:t>deuterium to hydrogen ratio. </a:t>
            </a:r>
            <a:endParaRPr lang="en-US" sz="1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199" y="87243"/>
            <a:ext cx="7159487" cy="1131957"/>
          </a:xfrm>
        </p:spPr>
        <p:txBody>
          <a:bodyPr/>
          <a:lstStyle/>
          <a:p>
            <a:r>
              <a:rPr lang="en-US" dirty="0" smtClean="0">
                <a:solidFill>
                  <a:schemeClr val="bg1"/>
                </a:solidFill>
                <a:latin typeface="Copperplate Gothic Bold" pitchFamily="34" charset="0"/>
              </a:rPr>
              <a:t>Isotope Ratios</a:t>
            </a:r>
            <a:endParaRPr lang="en-US" dirty="0">
              <a:solidFill>
                <a:schemeClr val="bg1"/>
              </a:solidFill>
              <a:latin typeface="Copperplate Gothic Bold" pitchFamily="34" charset="0"/>
            </a:endParaRPr>
          </a:p>
        </p:txBody>
      </p:sp>
      <p:pic>
        <p:nvPicPr>
          <p:cNvPr id="32770" name="Picture 2" descr="http://131.91.162.18/nasa/files/images/module_3/OxygenIsotope.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08178" y="1497742"/>
            <a:ext cx="3951491" cy="282813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1497742"/>
            <a:ext cx="4953000" cy="3046988"/>
          </a:xfrm>
          <a:prstGeom prst="rect">
            <a:avLst/>
          </a:prstGeom>
          <a:noFill/>
        </p:spPr>
        <p:txBody>
          <a:bodyPr wrap="square" rtlCol="0">
            <a:spAutoFit/>
          </a:bodyPr>
          <a:lstStyle/>
          <a:p>
            <a:r>
              <a:rPr lang="en-US" sz="1600" dirty="0" smtClean="0"/>
              <a:t>The oxygen isotope ratio is one way used to determine past temperatures from the ice cores.</a:t>
            </a:r>
          </a:p>
          <a:p>
            <a:pPr>
              <a:buFont typeface="Arial" pitchFamily="34" charset="0"/>
              <a:buChar char="•"/>
            </a:pPr>
            <a:endParaRPr lang="en-US" sz="1600" dirty="0" smtClean="0"/>
          </a:p>
          <a:p>
            <a:r>
              <a:rPr lang="en-US" sz="1600" b="1" dirty="0" smtClean="0"/>
              <a:t>Isotopes</a:t>
            </a:r>
            <a:r>
              <a:rPr lang="en-US" sz="1600" dirty="0" smtClean="0"/>
              <a:t> are atoms of the same element that have a different number of neutrons. </a:t>
            </a:r>
          </a:p>
          <a:p>
            <a:r>
              <a:rPr lang="en-US" sz="1600" dirty="0"/>
              <a:t> </a:t>
            </a:r>
            <a:r>
              <a:rPr lang="en-US" sz="1600" dirty="0" smtClean="0"/>
              <a:t>    All isotopes of an element have the same number of </a:t>
            </a:r>
            <a:r>
              <a:rPr lang="en-US" sz="1600" dirty="0" smtClean="0"/>
              <a:t>protons and </a:t>
            </a:r>
            <a:r>
              <a:rPr lang="en-US" sz="1600" dirty="0" smtClean="0"/>
              <a:t>electrons, but a different number of neutrons in the </a:t>
            </a:r>
            <a:r>
              <a:rPr lang="en-US" sz="1600" dirty="0" smtClean="0"/>
              <a:t>nucleus</a:t>
            </a:r>
            <a:r>
              <a:rPr lang="en-US" sz="1600" dirty="0" smtClean="0"/>
              <a:t>. </a:t>
            </a:r>
          </a:p>
          <a:p>
            <a:pPr>
              <a:buFont typeface="Arial" pitchFamily="34" charset="0"/>
              <a:buChar char="•"/>
            </a:pPr>
            <a:endParaRPr lang="en-US" sz="1600" dirty="0" smtClean="0"/>
          </a:p>
          <a:p>
            <a:r>
              <a:rPr lang="en-US" sz="1600" dirty="0" smtClean="0"/>
              <a:t>Depending on the climate, the two types of oxygen (</a:t>
            </a:r>
            <a:r>
              <a:rPr lang="en-US" sz="1600" baseline="30000" dirty="0" smtClean="0"/>
              <a:t>16</a:t>
            </a:r>
            <a:r>
              <a:rPr lang="en-US" sz="1600" dirty="0" smtClean="0"/>
              <a:t>O and </a:t>
            </a:r>
            <a:r>
              <a:rPr lang="en-US" sz="1600" baseline="30000" dirty="0" smtClean="0"/>
              <a:t>18</a:t>
            </a:r>
            <a:r>
              <a:rPr lang="en-US" sz="1600" dirty="0" smtClean="0"/>
              <a:t>O) vary in water. </a:t>
            </a:r>
          </a:p>
          <a:p>
            <a:endParaRPr lang="en-US" sz="1600" dirty="0" smtClean="0"/>
          </a:p>
        </p:txBody>
      </p:sp>
      <p:sp>
        <p:nvSpPr>
          <p:cNvPr id="9" name="TextBox 8"/>
          <p:cNvSpPr txBox="1"/>
          <p:nvPr/>
        </p:nvSpPr>
        <p:spPr>
          <a:xfrm>
            <a:off x="228600" y="4325881"/>
            <a:ext cx="8597348" cy="2554545"/>
          </a:xfrm>
          <a:prstGeom prst="rect">
            <a:avLst/>
          </a:prstGeom>
          <a:noFill/>
        </p:spPr>
        <p:txBody>
          <a:bodyPr wrap="square" rtlCol="0">
            <a:spAutoFit/>
          </a:bodyPr>
          <a:lstStyle/>
          <a:p>
            <a:pPr>
              <a:buFont typeface="Arial" pitchFamily="34" charset="0"/>
              <a:buChar char="•"/>
            </a:pPr>
            <a:endParaRPr lang="en-US" sz="1600" dirty="0" smtClean="0"/>
          </a:p>
          <a:p>
            <a:r>
              <a:rPr lang="en-US" sz="1600" dirty="0" smtClean="0"/>
              <a:t>More evaporation occurs in warmer regions of the ocean, and water containing the lighter </a:t>
            </a:r>
            <a:r>
              <a:rPr lang="en-US" sz="1600" baseline="30000" dirty="0" smtClean="0"/>
              <a:t>16</a:t>
            </a:r>
            <a:r>
              <a:rPr lang="en-US" sz="1600" dirty="0" smtClean="0"/>
              <a:t>O isotope evaporates more quickly than water containing the heavier </a:t>
            </a:r>
            <a:r>
              <a:rPr lang="en-US" sz="1600" baseline="30000" dirty="0" smtClean="0"/>
              <a:t>18</a:t>
            </a:r>
            <a:r>
              <a:rPr lang="en-US" sz="1600" dirty="0" smtClean="0"/>
              <a:t>O.</a:t>
            </a:r>
          </a:p>
          <a:p>
            <a:pPr>
              <a:buFont typeface="Arial" pitchFamily="34" charset="0"/>
              <a:buChar char="•"/>
            </a:pPr>
            <a:endParaRPr lang="en-US" sz="1600" dirty="0" smtClean="0"/>
          </a:p>
          <a:p>
            <a:r>
              <a:rPr lang="en-US" sz="1600" dirty="0" smtClean="0"/>
              <a:t>Water vapor containing the heavier </a:t>
            </a:r>
            <a:r>
              <a:rPr lang="en-US" sz="1600" baseline="30000" dirty="0" smtClean="0"/>
              <a:t>18</a:t>
            </a:r>
            <a:r>
              <a:rPr lang="en-US" sz="1600" dirty="0" smtClean="0"/>
              <a:t>O, however, will condense and precipitate more quickly than water vapor containing the lighter </a:t>
            </a:r>
            <a:r>
              <a:rPr lang="en-US" sz="1600" baseline="30000" dirty="0" smtClean="0"/>
              <a:t>16</a:t>
            </a:r>
            <a:r>
              <a:rPr lang="en-US" sz="1600" dirty="0" smtClean="0"/>
              <a:t>O.</a:t>
            </a:r>
          </a:p>
          <a:p>
            <a:endParaRPr lang="en-US" sz="1600" dirty="0"/>
          </a:p>
          <a:p>
            <a:r>
              <a:rPr lang="en-US" sz="1600" dirty="0" smtClean="0"/>
              <a:t>	Go to the next slide for review of the water cycle.</a:t>
            </a:r>
          </a:p>
          <a:p>
            <a:pPr>
              <a:buFont typeface="Arial" pitchFamily="34" charset="0"/>
              <a:buChar char="•"/>
            </a:pPr>
            <a:endParaRPr lang="en-US" sz="1600" dirty="0" smtClean="0"/>
          </a:p>
          <a:p>
            <a:endParaRPr lang="en-US" sz="16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3200400" y="274638"/>
            <a:ext cx="5486400" cy="868362"/>
          </a:xfrm>
        </p:spPr>
        <p:txBody>
          <a:bodyPr>
            <a:normAutofit fontScale="90000"/>
          </a:bodyPr>
          <a:lstStyle/>
          <a:p>
            <a:r>
              <a:rPr lang="en-US" sz="3600" b="1" dirty="0" smtClean="0">
                <a:solidFill>
                  <a:schemeClr val="bg1"/>
                </a:solidFill>
                <a:latin typeface="Copperplate Gothic Bold" pitchFamily="34" charset="0"/>
              </a:rPr>
              <a:t>The Water (Hydrologic) Cycle </a:t>
            </a:r>
            <a:endParaRPr lang="en-US" sz="3600" b="1" dirty="0">
              <a:solidFill>
                <a:schemeClr val="bg1"/>
              </a:solidFill>
              <a:latin typeface="Copperplate Gothic Bold" pitchFamily="34" charset="0"/>
            </a:endParaRPr>
          </a:p>
        </p:txBody>
      </p:sp>
      <p:pic>
        <p:nvPicPr>
          <p:cNvPr id="36866" name="Picture 2" descr="http://131.91.162.18/nasa/files/images/module_3/watercyclesummary.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2073293"/>
            <a:ext cx="3962400" cy="271141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676400"/>
            <a:ext cx="4648200" cy="5447645"/>
          </a:xfrm>
          <a:prstGeom prst="rect">
            <a:avLst/>
          </a:prstGeom>
          <a:noFill/>
        </p:spPr>
        <p:txBody>
          <a:bodyPr wrap="square" rtlCol="0">
            <a:spAutoFit/>
          </a:bodyPr>
          <a:lstStyle/>
          <a:p>
            <a:r>
              <a:rPr lang="en-US" sz="1400" dirty="0" smtClean="0"/>
              <a:t>The water or hydrologic cycle is the constant exchange of water in its various forms of liquid, solid (ice and snow), and gas (water vapor) between the earth, the oceans, and the atmosphere.</a:t>
            </a:r>
          </a:p>
          <a:p>
            <a:pPr>
              <a:buFont typeface="Arial" pitchFamily="34" charset="0"/>
              <a:buChar char="•"/>
            </a:pPr>
            <a:endParaRPr lang="en-US" sz="1400" dirty="0" smtClean="0"/>
          </a:p>
          <a:p>
            <a:r>
              <a:rPr lang="en-US" sz="1400" dirty="0" smtClean="0"/>
              <a:t>The sun provides energy to drive the system as it heats Earth, causing evaporation of liquid water. Water evaporates from the surface of all the bodies of water on Earth. The water vapor rises with the less dense warm air.</a:t>
            </a:r>
          </a:p>
          <a:p>
            <a:pPr>
              <a:buFont typeface="Arial" pitchFamily="34" charset="0"/>
              <a:buChar char="•"/>
            </a:pPr>
            <a:endParaRPr lang="en-US" sz="1400" dirty="0" smtClean="0"/>
          </a:p>
          <a:p>
            <a:r>
              <a:rPr lang="en-US" sz="1400" dirty="0" smtClean="0"/>
              <a:t>As the air containing water vapor moves farther away from Earth's surface, it cools. Cool air cannot hold as much water vapor as warm air. In cooler air, most of the water vapor condenses into droplets of water that form clouds.</a:t>
            </a:r>
          </a:p>
          <a:p>
            <a:pPr>
              <a:buFont typeface="Arial" pitchFamily="34" charset="0"/>
              <a:buChar char="•"/>
            </a:pPr>
            <a:endParaRPr lang="en-US" sz="1400" dirty="0" smtClean="0"/>
          </a:p>
          <a:p>
            <a:r>
              <a:rPr lang="en-US" sz="1400" dirty="0" smtClean="0"/>
              <a:t>Precipitation falls toward Earth when the water droplets that form in clouds become too heavy to stay in the air. </a:t>
            </a:r>
          </a:p>
          <a:p>
            <a:pPr>
              <a:buFont typeface="Arial" pitchFamily="34" charset="0"/>
              <a:buChar char="•"/>
            </a:pPr>
            <a:endParaRPr lang="en-US" sz="1400" dirty="0" smtClean="0"/>
          </a:p>
          <a:p>
            <a:r>
              <a:rPr lang="en-US" sz="1400" dirty="0" smtClean="0"/>
              <a:t>When precipitation reaches Earth, it either evaporates or flows over the surface (known as runoff) where it may accumulate in ponds or lakes or eventually reach streams, rivers, and the ocean.</a:t>
            </a:r>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43621"/>
            <a:ext cx="7239000" cy="1230243"/>
          </a:xfrm>
        </p:spPr>
        <p:txBody>
          <a:bodyPr>
            <a:normAutofit/>
          </a:bodyPr>
          <a:lstStyle/>
          <a:p>
            <a:r>
              <a:rPr lang="en-US" sz="3600" dirty="0" smtClean="0">
                <a:solidFill>
                  <a:schemeClr val="bg1"/>
                </a:solidFill>
                <a:latin typeface="Copperplate Gothic Bold" pitchFamily="34" charset="0"/>
              </a:rPr>
              <a:t>The Isotope Ratio for Colder Climates</a:t>
            </a:r>
            <a:endParaRPr lang="en-US" sz="3600" dirty="0">
              <a:solidFill>
                <a:schemeClr val="bg1"/>
              </a:solidFill>
              <a:latin typeface="Copperplate Gothic Bold" pitchFamily="34" charset="0"/>
            </a:endParaRPr>
          </a:p>
        </p:txBody>
      </p:sp>
      <p:sp>
        <p:nvSpPr>
          <p:cNvPr id="4" name="TextBox 3"/>
          <p:cNvSpPr txBox="1"/>
          <p:nvPr/>
        </p:nvSpPr>
        <p:spPr>
          <a:xfrm>
            <a:off x="457200" y="1447800"/>
            <a:ext cx="8534400" cy="1631216"/>
          </a:xfrm>
          <a:prstGeom prst="rect">
            <a:avLst/>
          </a:prstGeom>
          <a:noFill/>
        </p:spPr>
        <p:txBody>
          <a:bodyPr wrap="square" rtlCol="0">
            <a:spAutoFit/>
          </a:bodyPr>
          <a:lstStyle/>
          <a:p>
            <a:r>
              <a:rPr lang="en-US" dirty="0"/>
              <a:t>Ocean-floor sediments can also be used to determine past climate. They reflect the oxygen isotope of the ocean water, because the oxygen in the calcium carbonate shells that are deposited on the ocean floor records the oxygen isotope variations in the ocean at the time of formation</a:t>
            </a:r>
            <a:r>
              <a:rPr lang="en-US" dirty="0" smtClean="0"/>
              <a:t>.</a:t>
            </a:r>
          </a:p>
          <a:p>
            <a:pPr algn="ctr"/>
            <a:endParaRPr lang="en-US" sz="1100" dirty="0" smtClean="0"/>
          </a:p>
          <a:p>
            <a:pPr algn="ctr"/>
            <a:r>
              <a:rPr lang="en-US" sz="1600" b="1" dirty="0"/>
              <a:t>O</a:t>
            </a:r>
            <a:r>
              <a:rPr lang="en-US" sz="1600" b="1" dirty="0" smtClean="0"/>
              <a:t>xygen </a:t>
            </a:r>
            <a:r>
              <a:rPr lang="en-US" sz="1600" b="1" dirty="0"/>
              <a:t>I</a:t>
            </a:r>
            <a:r>
              <a:rPr lang="en-US" sz="1600" b="1" dirty="0" smtClean="0"/>
              <a:t>sotope Ratios for Ice </a:t>
            </a:r>
            <a:r>
              <a:rPr lang="en-US" sz="1600" b="1" dirty="0"/>
              <a:t>C</a:t>
            </a:r>
            <a:r>
              <a:rPr lang="en-US" sz="1600" b="1" dirty="0" smtClean="0"/>
              <a:t>ores and Ocean </a:t>
            </a:r>
            <a:r>
              <a:rPr lang="en-US" sz="1600" b="1" dirty="0"/>
              <a:t>W</a:t>
            </a:r>
            <a:r>
              <a:rPr lang="en-US" sz="1600" b="1" dirty="0" smtClean="0"/>
              <a:t>ater/ </a:t>
            </a:r>
            <a:r>
              <a:rPr lang="en-US" sz="1600" b="1" dirty="0"/>
              <a:t>S</a:t>
            </a:r>
            <a:r>
              <a:rPr lang="en-US" sz="1600" b="1" dirty="0" smtClean="0"/>
              <a:t>ediments </a:t>
            </a:r>
            <a:r>
              <a:rPr lang="en-US" sz="1600" b="1" dirty="0"/>
              <a:t>D</a:t>
            </a:r>
            <a:r>
              <a:rPr lang="en-US" sz="1600" b="1" dirty="0" smtClean="0"/>
              <a:t>uring a </a:t>
            </a:r>
            <a:r>
              <a:rPr lang="en-US" sz="1600" b="1" dirty="0"/>
              <a:t>C</a:t>
            </a:r>
            <a:r>
              <a:rPr lang="en-US" sz="1600" b="1" dirty="0" smtClean="0"/>
              <a:t>older Climate</a:t>
            </a:r>
            <a:endParaRPr lang="en-US" sz="1600" b="1" dirty="0"/>
          </a:p>
        </p:txBody>
      </p:sp>
      <p:cxnSp>
        <p:nvCxnSpPr>
          <p:cNvPr id="6" name="Straight Connector 5"/>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pic>
        <p:nvPicPr>
          <p:cNvPr id="3379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2894" y="2971800"/>
            <a:ext cx="7418212" cy="361045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127337"/>
            <a:ext cx="7086600" cy="1042848"/>
          </a:xfrm>
        </p:spPr>
        <p:txBody>
          <a:bodyPr>
            <a:normAutofit fontScale="90000"/>
          </a:bodyPr>
          <a:lstStyle/>
          <a:p>
            <a:r>
              <a:rPr lang="de-DE" dirty="0" smtClean="0">
                <a:solidFill>
                  <a:schemeClr val="bg1"/>
                </a:solidFill>
                <a:latin typeface="Copperplate Gothic Bold" pitchFamily="34" charset="0"/>
              </a:rPr>
              <a:t/>
            </a:r>
            <a:br>
              <a:rPr lang="de-DE" dirty="0" smtClean="0">
                <a:solidFill>
                  <a:schemeClr val="bg1"/>
                </a:solidFill>
                <a:latin typeface="Copperplate Gothic Bold" pitchFamily="34" charset="0"/>
              </a:rPr>
            </a:br>
            <a:r>
              <a:rPr lang="de-DE" sz="4000" dirty="0" smtClean="0">
                <a:solidFill>
                  <a:schemeClr val="bg1"/>
                </a:solidFill>
                <a:latin typeface="Copperplate Gothic Bold" pitchFamily="34" charset="0"/>
              </a:rPr>
              <a:t>The Deuterium to Hydrogen Ratio</a:t>
            </a:r>
            <a:br>
              <a:rPr lang="de-DE" sz="4000" dirty="0" smtClean="0">
                <a:solidFill>
                  <a:schemeClr val="bg1"/>
                </a:solidFill>
                <a:latin typeface="Copperplate Gothic Bold" pitchFamily="34" charset="0"/>
              </a:rPr>
            </a:br>
            <a:endParaRPr lang="en-US" sz="4000" dirty="0">
              <a:solidFill>
                <a:schemeClr val="bg1"/>
              </a:solidFill>
              <a:latin typeface="Copperplate Gothic Bold" pitchFamily="34" charset="0"/>
            </a:endParaRPr>
          </a:p>
        </p:txBody>
      </p:sp>
      <p:pic>
        <p:nvPicPr>
          <p:cNvPr id="34818" name="Picture 2" descr="http://131.91.162.18/nasa/files/images/module_3/HydrogenIsotope.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4400" y="2362200"/>
            <a:ext cx="4038600" cy="28731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219200"/>
            <a:ext cx="4572000" cy="5078313"/>
          </a:xfrm>
          <a:prstGeom prst="rect">
            <a:avLst/>
          </a:prstGeom>
          <a:noFill/>
        </p:spPr>
        <p:txBody>
          <a:bodyPr wrap="square" rtlCol="0">
            <a:spAutoFit/>
          </a:bodyPr>
          <a:lstStyle/>
          <a:p>
            <a:r>
              <a:rPr lang="en-US" dirty="0" smtClean="0"/>
              <a:t>A second way to determine past temperatures is by calculating the </a:t>
            </a:r>
            <a:r>
              <a:rPr lang="en-US" b="1" dirty="0" smtClean="0"/>
              <a:t>deuterium to hydrogen ratio i</a:t>
            </a:r>
            <a:r>
              <a:rPr lang="en-US" dirty="0" smtClean="0"/>
              <a:t>n the ice core samples. </a:t>
            </a:r>
          </a:p>
          <a:p>
            <a:pPr>
              <a:buFont typeface="Arial" pitchFamily="34" charset="0"/>
              <a:buChar char="•"/>
            </a:pPr>
            <a:endParaRPr lang="en-US" dirty="0" smtClean="0"/>
          </a:p>
          <a:p>
            <a:r>
              <a:rPr lang="en-US" dirty="0" smtClean="0"/>
              <a:t>The water molecule contains two different isotopes of hydrogen (</a:t>
            </a:r>
            <a:r>
              <a:rPr lang="en-US" baseline="30000" dirty="0" smtClean="0"/>
              <a:t>1</a:t>
            </a:r>
            <a:r>
              <a:rPr lang="en-US" dirty="0" smtClean="0"/>
              <a:t>H and </a:t>
            </a:r>
            <a:r>
              <a:rPr lang="en-US" baseline="30000" dirty="0" smtClean="0"/>
              <a:t>2</a:t>
            </a:r>
            <a:r>
              <a:rPr lang="en-US" dirty="0" smtClean="0"/>
              <a:t>H).</a:t>
            </a:r>
          </a:p>
          <a:p>
            <a:pPr>
              <a:buFont typeface="Arial" pitchFamily="34" charset="0"/>
              <a:buChar char="•"/>
            </a:pPr>
            <a:endParaRPr lang="en-US" dirty="0" smtClean="0"/>
          </a:p>
          <a:p>
            <a:r>
              <a:rPr lang="en-US" baseline="30000" dirty="0" smtClean="0"/>
              <a:t>1</a:t>
            </a:r>
            <a:r>
              <a:rPr lang="en-US" dirty="0" smtClean="0"/>
              <a:t>H contains one proton and no neutrons and </a:t>
            </a:r>
            <a:r>
              <a:rPr lang="en-US" baseline="30000" dirty="0" smtClean="0"/>
              <a:t>2</a:t>
            </a:r>
            <a:r>
              <a:rPr lang="en-US" dirty="0" smtClean="0"/>
              <a:t>H, known as deuterium or D, contains one proton and one neutron.</a:t>
            </a:r>
          </a:p>
          <a:p>
            <a:pPr>
              <a:buFont typeface="Arial" pitchFamily="34" charset="0"/>
              <a:buChar char="•"/>
            </a:pPr>
            <a:endParaRPr lang="en-US" dirty="0" smtClean="0"/>
          </a:p>
          <a:p>
            <a:r>
              <a:rPr lang="en-US" dirty="0" smtClean="0"/>
              <a:t>The ratio of deuterium to hydrogen in the ice core is compared to the ratio of deuterium to hydrogen in standard mean ocean water.</a:t>
            </a:r>
          </a:p>
          <a:p>
            <a:pPr>
              <a:buFont typeface="Arial" pitchFamily="34" charset="0"/>
              <a:buChar char="•"/>
            </a:pPr>
            <a:endParaRPr lang="en-US" dirty="0" smtClean="0"/>
          </a:p>
          <a:p>
            <a:r>
              <a:rPr lang="en-US" dirty="0" smtClean="0"/>
              <a:t>The ice cores contain slightly less of the heavier isotopes of oxygen (</a:t>
            </a:r>
            <a:r>
              <a:rPr lang="en-US" baseline="30000" dirty="0" smtClean="0"/>
              <a:t>18</a:t>
            </a:r>
            <a:r>
              <a:rPr lang="en-US" dirty="0" smtClean="0"/>
              <a:t>O) and deuterium (</a:t>
            </a:r>
            <a:r>
              <a:rPr lang="en-US" baseline="30000" dirty="0" smtClean="0"/>
              <a:t>2</a:t>
            </a:r>
            <a:r>
              <a:rPr lang="en-US" dirty="0" smtClean="0"/>
              <a:t>H).</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97520"/>
            <a:ext cx="7162800" cy="1045480"/>
          </a:xfrm>
        </p:spPr>
        <p:txBody>
          <a:bodyPr>
            <a:normAutofit/>
          </a:bodyPr>
          <a:lstStyle/>
          <a:p>
            <a:r>
              <a:rPr lang="en-US" sz="4000" dirty="0" smtClean="0">
                <a:solidFill>
                  <a:schemeClr val="bg1"/>
                </a:solidFill>
                <a:latin typeface="Copperplate Gothic Bold" pitchFamily="34" charset="0"/>
              </a:rPr>
              <a:t>Ocean Sediments </a:t>
            </a:r>
            <a:endParaRPr lang="en-US" sz="4000" dirty="0">
              <a:solidFill>
                <a:schemeClr val="bg1"/>
              </a:solidFill>
              <a:latin typeface="Copperplate Gothic Bold" pitchFamily="34" charset="0"/>
            </a:endParaRPr>
          </a:p>
        </p:txBody>
      </p:sp>
      <p:pic>
        <p:nvPicPr>
          <p:cNvPr id="35842" name="Picture 2" descr="http://131.91.162.18/nasa/files/images/module_3/Benthic_foraminifera.jpg"/>
          <p:cNvPicPr>
            <a:picLocks noChangeAspect="1" noChangeArrowheads="1"/>
          </p:cNvPicPr>
          <p:nvPr/>
        </p:nvPicPr>
        <p:blipFill>
          <a:blip r:embed="rId2" cstate="print"/>
          <a:srcRect/>
          <a:stretch>
            <a:fillRect/>
          </a:stretch>
        </p:blipFill>
        <p:spPr bwMode="auto">
          <a:xfrm>
            <a:off x="5334000" y="2286000"/>
            <a:ext cx="3276242" cy="326857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143000"/>
            <a:ext cx="4724400" cy="5062924"/>
          </a:xfrm>
          <a:prstGeom prst="rect">
            <a:avLst/>
          </a:prstGeom>
          <a:noFill/>
        </p:spPr>
        <p:txBody>
          <a:bodyPr wrap="square" rtlCol="0">
            <a:spAutoFit/>
          </a:bodyPr>
          <a:lstStyle/>
          <a:p>
            <a:r>
              <a:rPr lang="en-US" sz="1700" dirty="0" smtClean="0"/>
              <a:t>The deep ocean floor provides another clue of what was happening in the atmosphere and in the oceans at the time the sediments were deposited.</a:t>
            </a:r>
          </a:p>
          <a:p>
            <a:endParaRPr lang="en-US" sz="1700" dirty="0" smtClean="0"/>
          </a:p>
          <a:p>
            <a:r>
              <a:rPr lang="en-US" sz="1700" dirty="0" smtClean="0">
                <a:solidFill>
                  <a:srgbClr val="FF0000"/>
                </a:solidFill>
              </a:rPr>
              <a:t>Sediment cores extracted from the ocean floor provide a continuous record of sedimentation dating back many hundreds of thousands of years and even millions of years in certain places.</a:t>
            </a:r>
          </a:p>
          <a:p>
            <a:endParaRPr lang="en-US" sz="1700" dirty="0" smtClean="0"/>
          </a:p>
          <a:p>
            <a:r>
              <a:rPr lang="en-US" sz="1700" dirty="0" smtClean="0"/>
              <a:t>A sediment core from the equatorial eastern Pacific Ocean reveals the climate history as far back as 5 million years. </a:t>
            </a:r>
          </a:p>
          <a:p>
            <a:endParaRPr lang="en-US" sz="1700" dirty="0" smtClean="0"/>
          </a:p>
          <a:p>
            <a:r>
              <a:rPr lang="en-US" sz="1700" dirty="0" smtClean="0"/>
              <a:t>This analysis is possible because microscopic marine organisms, such as foraminifera, are found in ocean floor sediments. They obtain their oxygen content from seawater to make carbonate shells. In a colder climate, the shells would contain more of the heavier </a:t>
            </a:r>
            <a:r>
              <a:rPr lang="en-US" sz="1700" baseline="30000" dirty="0" smtClean="0"/>
              <a:t>18</a:t>
            </a:r>
            <a:r>
              <a:rPr lang="en-US" sz="1700" dirty="0" smtClean="0"/>
              <a:t>O isotope.</a:t>
            </a:r>
            <a:endParaRPr lang="en-US" sz="17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8259"/>
            <a:ext cx="7146235" cy="1253818"/>
          </a:xfrm>
        </p:spPr>
        <p:txBody>
          <a:bodyPr>
            <a:noAutofit/>
          </a:bodyPr>
          <a:lstStyle/>
          <a:p>
            <a:r>
              <a:rPr lang="en-US" sz="3600" b="1" dirty="0" smtClean="0">
                <a:solidFill>
                  <a:schemeClr val="bg1"/>
                </a:solidFill>
              </a:rPr>
              <a:t/>
            </a:r>
            <a:br>
              <a:rPr lang="en-US" sz="3600" b="1" dirty="0" smtClean="0">
                <a:solidFill>
                  <a:schemeClr val="bg1"/>
                </a:solidFill>
              </a:rPr>
            </a:br>
            <a:r>
              <a:rPr lang="en-US" sz="3200" b="1" dirty="0" smtClean="0">
                <a:solidFill>
                  <a:schemeClr val="bg1"/>
                </a:solidFill>
                <a:latin typeface="Copperplate Gothic Bold" pitchFamily="34" charset="0"/>
              </a:rPr>
              <a:t>Temperature Change Over Geologic Time</a:t>
            </a:r>
            <a:r>
              <a:rPr lang="en-US" sz="3200" b="1" dirty="0" smtClean="0">
                <a:solidFill>
                  <a:schemeClr val="bg1"/>
                </a:solidFill>
              </a:rPr>
              <a:t/>
            </a:r>
            <a:br>
              <a:rPr lang="en-US" sz="3200" b="1" dirty="0" smtClean="0">
                <a:solidFill>
                  <a:schemeClr val="bg1"/>
                </a:solidFill>
              </a:rPr>
            </a:br>
            <a:endParaRPr lang="en-US" sz="3200" dirty="0">
              <a:solidFill>
                <a:schemeClr val="bg1"/>
              </a:solidFill>
            </a:endParaRPr>
          </a:p>
        </p:txBody>
      </p:sp>
      <p:pic>
        <p:nvPicPr>
          <p:cNvPr id="37890" name="Picture 2" descr="http://131.91.162.18/nasa/files/images/module_3/466px-Louis_Agassiz_H6.jpg"/>
          <p:cNvPicPr>
            <a:picLocks noChangeAspect="1" noChangeArrowheads="1"/>
          </p:cNvPicPr>
          <p:nvPr/>
        </p:nvPicPr>
        <p:blipFill>
          <a:blip r:embed="rId2" cstate="print"/>
          <a:srcRect/>
          <a:stretch>
            <a:fillRect/>
          </a:stretch>
        </p:blipFill>
        <p:spPr bwMode="auto">
          <a:xfrm>
            <a:off x="5486400" y="1905000"/>
            <a:ext cx="3207322" cy="412271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3400" y="2057400"/>
            <a:ext cx="4495800" cy="3970318"/>
          </a:xfrm>
          <a:prstGeom prst="rect">
            <a:avLst/>
          </a:prstGeom>
          <a:noFill/>
        </p:spPr>
        <p:txBody>
          <a:bodyPr wrap="square" rtlCol="0">
            <a:spAutoFit/>
          </a:bodyPr>
          <a:lstStyle/>
          <a:p>
            <a:r>
              <a:rPr lang="en-US" dirty="0" smtClean="0"/>
              <a:t>Global mean temperature (GMT) has been </a:t>
            </a:r>
            <a:r>
              <a:rPr lang="en-US" dirty="0" smtClean="0">
                <a:solidFill>
                  <a:srgbClr val="FF0000"/>
                </a:solidFill>
              </a:rPr>
              <a:t>8° to 15°C warmer than today </a:t>
            </a:r>
            <a:r>
              <a:rPr lang="en-US" dirty="0" smtClean="0"/>
              <a:t>with polar areas free of ice, and GMT has </a:t>
            </a:r>
            <a:r>
              <a:rPr lang="en-US" dirty="0" smtClean="0">
                <a:solidFill>
                  <a:srgbClr val="FF0000"/>
                </a:solidFill>
              </a:rPr>
              <a:t>been 5° to 15°C cooler </a:t>
            </a:r>
            <a:r>
              <a:rPr lang="en-US" dirty="0" smtClean="0"/>
              <a:t>in mid-latitudes with continental glaciers – some as thick as 1 mile covering areas as far south as New York City.</a:t>
            </a:r>
          </a:p>
          <a:p>
            <a:pPr>
              <a:buFont typeface="Arial" pitchFamily="34" charset="0"/>
              <a:buChar char="•"/>
            </a:pPr>
            <a:endParaRPr lang="en-US" dirty="0" smtClean="0"/>
          </a:p>
          <a:p>
            <a:r>
              <a:rPr lang="en-US" dirty="0" smtClean="0"/>
              <a:t>Louis Agassiz (1807-1883) was a young professor who studied fossil fish.</a:t>
            </a:r>
          </a:p>
          <a:p>
            <a:pPr>
              <a:buFont typeface="Arial" pitchFamily="34" charset="0"/>
              <a:buChar char="•"/>
            </a:pPr>
            <a:endParaRPr lang="en-US" dirty="0" smtClean="0"/>
          </a:p>
          <a:p>
            <a:r>
              <a:rPr lang="en-US" dirty="0" smtClean="0"/>
              <a:t>Agassiz proposed that a giant ice sheet once covered large areas of Earth. His classic </a:t>
            </a:r>
            <a:r>
              <a:rPr lang="en-US" i="1" dirty="0" smtClean="0"/>
              <a:t>Studies on Glaciers </a:t>
            </a:r>
            <a:r>
              <a:rPr lang="en-US" dirty="0" smtClean="0"/>
              <a:t>(1840) gave rise to a new field of research.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143902"/>
            <a:ext cx="7162800" cy="999098"/>
          </a:xfrm>
        </p:spPr>
        <p:txBody>
          <a:bodyPr>
            <a:normAutofit fontScale="90000"/>
          </a:bodyPr>
          <a:lstStyle/>
          <a:p>
            <a:r>
              <a:rPr lang="en-US" dirty="0" smtClean="0">
                <a:solidFill>
                  <a:schemeClr val="bg1"/>
                </a:solidFill>
                <a:latin typeface="Copperplate Gothic Bold" pitchFamily="34" charset="0"/>
              </a:rPr>
              <a:t/>
            </a:r>
            <a:br>
              <a:rPr lang="en-US" dirty="0" smtClean="0">
                <a:solidFill>
                  <a:schemeClr val="bg1"/>
                </a:solidFill>
                <a:latin typeface="Copperplate Gothic Bold" pitchFamily="34" charset="0"/>
              </a:rPr>
            </a:br>
            <a:r>
              <a:rPr lang="en-US" dirty="0" smtClean="0">
                <a:solidFill>
                  <a:schemeClr val="bg1"/>
                </a:solidFill>
                <a:latin typeface="Copperplate Gothic Bold" pitchFamily="34" charset="0"/>
              </a:rPr>
              <a:t>The Causes of </a:t>
            </a:r>
            <a:r>
              <a:rPr lang="en-US" dirty="0" err="1" smtClean="0">
                <a:solidFill>
                  <a:schemeClr val="bg1"/>
                </a:solidFill>
                <a:latin typeface="Copperplate Gothic Bold" pitchFamily="34" charset="0"/>
              </a:rPr>
              <a:t>Glaciation</a:t>
            </a:r>
            <a:r>
              <a:rPr lang="en-US" dirty="0" smtClean="0">
                <a:solidFill>
                  <a:schemeClr val="bg1"/>
                </a:solidFill>
                <a:latin typeface="Copperplate Gothic Bold" pitchFamily="34" charset="0"/>
              </a:rPr>
              <a:t/>
            </a:r>
            <a:br>
              <a:rPr lang="en-US" dirty="0" smtClean="0">
                <a:solidFill>
                  <a:schemeClr val="bg1"/>
                </a:solidFill>
                <a:latin typeface="Copperplate Gothic Bold" pitchFamily="34" charset="0"/>
              </a:rPr>
            </a:br>
            <a:endParaRPr lang="en-US" dirty="0">
              <a:solidFill>
                <a:schemeClr val="bg1"/>
              </a:solidFill>
              <a:latin typeface="Copperplate Gothic Bold" pitchFamily="34" charset="0"/>
            </a:endParaRPr>
          </a:p>
        </p:txBody>
      </p:sp>
      <p:pic>
        <p:nvPicPr>
          <p:cNvPr id="38914" name="Picture 2" descr="http://131.91.162.18/nasa/files/images/module_3/Milankovic1.jpg"/>
          <p:cNvPicPr>
            <a:picLocks noChangeAspect="1" noChangeArrowheads="1"/>
          </p:cNvPicPr>
          <p:nvPr/>
        </p:nvPicPr>
        <p:blipFill>
          <a:blip r:embed="rId2" cstate="print"/>
          <a:srcRect/>
          <a:stretch>
            <a:fillRect/>
          </a:stretch>
        </p:blipFill>
        <p:spPr bwMode="auto">
          <a:xfrm>
            <a:off x="6096000" y="1600200"/>
            <a:ext cx="2514600" cy="492861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1752600"/>
            <a:ext cx="5257800" cy="4816703"/>
          </a:xfrm>
          <a:prstGeom prst="rect">
            <a:avLst/>
          </a:prstGeom>
          <a:noFill/>
        </p:spPr>
        <p:txBody>
          <a:bodyPr wrap="square" rtlCol="0">
            <a:spAutoFit/>
          </a:bodyPr>
          <a:lstStyle/>
          <a:p>
            <a:r>
              <a:rPr lang="en-US" sz="1700" dirty="0" err="1" smtClean="0"/>
              <a:t>Milutin</a:t>
            </a:r>
            <a:r>
              <a:rPr lang="en-US" sz="1700" dirty="0" smtClean="0"/>
              <a:t> </a:t>
            </a:r>
            <a:r>
              <a:rPr lang="en-US" sz="1700" dirty="0" err="1" smtClean="0"/>
              <a:t>Milankovitch</a:t>
            </a:r>
            <a:r>
              <a:rPr lang="en-US" sz="1700" dirty="0" smtClean="0"/>
              <a:t> (1879-1958) was a Serbian mathematician who, for more than 25 years, worked on producing the first numerical estimates of the effect of variations in Earth’s orbit on the latitudinal and seasonal variations in solar radiation.</a:t>
            </a:r>
          </a:p>
          <a:p>
            <a:pPr>
              <a:buFont typeface="Arial" pitchFamily="34" charset="0"/>
              <a:buChar char="•"/>
            </a:pPr>
            <a:endParaRPr lang="en-US" sz="1700" dirty="0" smtClean="0"/>
          </a:p>
          <a:p>
            <a:r>
              <a:rPr lang="en-US" sz="1700" b="1" dirty="0" smtClean="0"/>
              <a:t>The </a:t>
            </a:r>
            <a:r>
              <a:rPr lang="en-US" sz="1700" b="1" dirty="0" err="1" smtClean="0"/>
              <a:t>Milankovitch</a:t>
            </a:r>
            <a:r>
              <a:rPr lang="en-US" sz="1700" b="1" dirty="0" smtClean="0"/>
              <a:t> Theory </a:t>
            </a:r>
            <a:r>
              <a:rPr lang="en-US" sz="1700" dirty="0" smtClean="0"/>
              <a:t>explains the 3 cyclical changes in Earth’s orbit and tilt that cause the climate fluctuations occurring over tens of thousands of years to hundreds of thousands of years. </a:t>
            </a:r>
          </a:p>
          <a:p>
            <a:pPr>
              <a:buFont typeface="Arial" pitchFamily="34" charset="0"/>
              <a:buChar char="•"/>
            </a:pPr>
            <a:endParaRPr lang="en-US" sz="1700" dirty="0" smtClean="0"/>
          </a:p>
          <a:p>
            <a:r>
              <a:rPr lang="en-US" sz="1700" dirty="0" smtClean="0"/>
              <a:t>These fluctuations include changes in the shape (</a:t>
            </a:r>
            <a:r>
              <a:rPr lang="en-US" sz="1700" b="1" dirty="0" smtClean="0"/>
              <a:t>eccentricity</a:t>
            </a:r>
            <a:r>
              <a:rPr lang="en-US" sz="1700" dirty="0" smtClean="0"/>
              <a:t>) of Earth’s orbit, the tilt (</a:t>
            </a:r>
            <a:r>
              <a:rPr lang="en-US" sz="1700" b="1" dirty="0" smtClean="0"/>
              <a:t>obliquity</a:t>
            </a:r>
            <a:r>
              <a:rPr lang="en-US" sz="1700" dirty="0" smtClean="0"/>
              <a:t>) of Earth’s axis, and the wobbling (</a:t>
            </a:r>
            <a:r>
              <a:rPr lang="en-US" sz="1700" b="1" dirty="0" smtClean="0"/>
              <a:t>precession</a:t>
            </a:r>
            <a:r>
              <a:rPr lang="en-US" sz="1700" dirty="0" smtClean="0"/>
              <a:t>) of Earth’s axis.</a:t>
            </a:r>
          </a:p>
          <a:p>
            <a:pPr>
              <a:buFont typeface="Arial" pitchFamily="34" charset="0"/>
              <a:buChar char="•"/>
            </a:pPr>
            <a:endParaRPr lang="en-US" sz="1700" dirty="0" smtClean="0"/>
          </a:p>
          <a:p>
            <a:r>
              <a:rPr lang="en-US" sz="1700" dirty="0" smtClean="0">
                <a:solidFill>
                  <a:srgbClr val="FF0000"/>
                </a:solidFill>
              </a:rPr>
              <a:t>The interplay of these three cyclical changes affects the amount of solar radiation that Earth receives at different latitudes and during different seasons.</a:t>
            </a:r>
            <a:endParaRPr lang="en-US" sz="17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199" y="87243"/>
            <a:ext cx="7162801" cy="1131957"/>
          </a:xfrm>
        </p:spPr>
        <p:txBody>
          <a:bodyPr>
            <a:normAutofit/>
          </a:bodyPr>
          <a:lstStyle/>
          <a:p>
            <a:r>
              <a:rPr lang="en-US" sz="4000" dirty="0" smtClean="0">
                <a:solidFill>
                  <a:schemeClr val="bg1"/>
                </a:solidFill>
                <a:latin typeface="Copperplate Gothic Bold" pitchFamily="34" charset="0"/>
              </a:rPr>
              <a:t>eccentricity</a:t>
            </a:r>
            <a:endParaRPr lang="en-US" sz="4000" dirty="0">
              <a:solidFill>
                <a:schemeClr val="bg1"/>
              </a:solidFill>
              <a:latin typeface="Copperplate Gothic Bold" pitchFamily="34" charset="0"/>
            </a:endParaRPr>
          </a:p>
        </p:txBody>
      </p:sp>
      <p:pic>
        <p:nvPicPr>
          <p:cNvPr id="39938" name="Picture 2" descr="http://131.91.162.18/nasa/files/images/eccentricity.jpg"/>
          <p:cNvPicPr>
            <a:picLocks noChangeAspect="1" noChangeArrowheads="1"/>
          </p:cNvPicPr>
          <p:nvPr/>
        </p:nvPicPr>
        <p:blipFill>
          <a:blip r:embed="rId2" cstate="print"/>
          <a:srcRect/>
          <a:stretch>
            <a:fillRect/>
          </a:stretch>
        </p:blipFill>
        <p:spPr bwMode="auto">
          <a:xfrm>
            <a:off x="4495800" y="2209800"/>
            <a:ext cx="4322712" cy="3200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81000" y="1752600"/>
            <a:ext cx="3657600" cy="4801315"/>
          </a:xfrm>
          <a:prstGeom prst="rect">
            <a:avLst/>
          </a:prstGeom>
          <a:noFill/>
        </p:spPr>
        <p:txBody>
          <a:bodyPr wrap="square" rtlCol="0">
            <a:spAutoFit/>
          </a:bodyPr>
          <a:lstStyle/>
          <a:p>
            <a:r>
              <a:rPr lang="en-US" dirty="0" smtClean="0"/>
              <a:t>Earth’s orbit can be nearly circular, as it is presently, or more elliptical.</a:t>
            </a:r>
          </a:p>
          <a:p>
            <a:pPr>
              <a:buFont typeface="Arial" pitchFamily="34" charset="0"/>
              <a:buChar char="•"/>
            </a:pPr>
            <a:endParaRPr lang="en-US" dirty="0" smtClean="0"/>
          </a:p>
          <a:p>
            <a:r>
              <a:rPr lang="en-US" dirty="0" smtClean="0"/>
              <a:t>This orbital change from circular to more elongated, is known as </a:t>
            </a:r>
            <a:r>
              <a:rPr lang="en-US" b="1" dirty="0" smtClean="0"/>
              <a:t>eccentricity</a:t>
            </a:r>
            <a:r>
              <a:rPr lang="en-US" dirty="0" smtClean="0"/>
              <a:t> and takes about 100,000 years to go from nearly circular to elliptical and back to nearly circular in shape.</a:t>
            </a:r>
          </a:p>
          <a:p>
            <a:pPr>
              <a:buFont typeface="Arial" pitchFamily="34" charset="0"/>
              <a:buChar char="•"/>
            </a:pPr>
            <a:endParaRPr lang="en-US" dirty="0" smtClean="0"/>
          </a:p>
          <a:p>
            <a:r>
              <a:rPr lang="en-US" dirty="0" smtClean="0"/>
              <a:t>When the orbit is more circular, as it is now, there is less variation in the distance between the sun and Earth. When the orbit is more elliptical, </a:t>
            </a:r>
            <a:r>
              <a:rPr lang="en-US" dirty="0" err="1" smtClean="0"/>
              <a:t>glaciation</a:t>
            </a:r>
            <a:r>
              <a:rPr lang="en-US" dirty="0" smtClean="0"/>
              <a:t> is affected by the time of year (season) that Earth is closest to the sun.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062062" y="0"/>
            <a:ext cx="7101509" cy="1230243"/>
          </a:xfrm>
        </p:spPr>
        <p:txBody>
          <a:bodyPr>
            <a:normAutofit/>
          </a:bodyPr>
          <a:lstStyle/>
          <a:p>
            <a:r>
              <a:rPr lang="en-US" sz="4000" dirty="0" smtClean="0">
                <a:solidFill>
                  <a:schemeClr val="bg1"/>
                </a:solidFill>
                <a:latin typeface="Copperplate Gothic Bold" pitchFamily="34" charset="0"/>
              </a:rPr>
              <a:t>obliquity</a:t>
            </a:r>
            <a:endParaRPr lang="en-US" sz="4000" dirty="0">
              <a:solidFill>
                <a:schemeClr val="bg1"/>
              </a:solidFill>
              <a:latin typeface="Copperplate Gothic Bold" pitchFamily="34" charset="0"/>
            </a:endParaRPr>
          </a:p>
        </p:txBody>
      </p:sp>
      <p:pic>
        <p:nvPicPr>
          <p:cNvPr id="40962" name="Picture 2" descr="http://131.91.162.18/nasa/files/images/module_3/Obliquity8-31.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0" y="1981200"/>
            <a:ext cx="2667000" cy="375993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3400" y="1675686"/>
            <a:ext cx="4572000" cy="4524316"/>
          </a:xfrm>
          <a:prstGeom prst="rect">
            <a:avLst/>
          </a:prstGeom>
          <a:noFill/>
        </p:spPr>
        <p:txBody>
          <a:bodyPr wrap="square" rtlCol="0">
            <a:spAutoFit/>
          </a:bodyPr>
          <a:lstStyle/>
          <a:p>
            <a:r>
              <a:rPr lang="en-US" dirty="0" smtClean="0"/>
              <a:t>The tilt of Earth’s axis, known as </a:t>
            </a:r>
            <a:r>
              <a:rPr lang="en-US" b="1" dirty="0" smtClean="0"/>
              <a:t>obliquity, </a:t>
            </a:r>
            <a:r>
              <a:rPr lang="en-US" dirty="0" smtClean="0"/>
              <a:t>which varies between 22.1° and 24.5° every 41,000 years.</a:t>
            </a:r>
          </a:p>
          <a:p>
            <a:pPr>
              <a:buFont typeface="Arial" pitchFamily="34" charset="0"/>
              <a:buChar char="•"/>
            </a:pPr>
            <a:endParaRPr lang="en-US" dirty="0" smtClean="0"/>
          </a:p>
          <a:p>
            <a:r>
              <a:rPr lang="en-US" dirty="0" smtClean="0"/>
              <a:t>As you have learned, Earth’s axis is currently tilted 23.5°. </a:t>
            </a:r>
            <a:r>
              <a:rPr lang="en-US" dirty="0" smtClean="0">
                <a:solidFill>
                  <a:srgbClr val="FF0000"/>
                </a:solidFill>
              </a:rPr>
              <a:t>When the tilt is less, the winters are not as cold and the summers are not as warm.</a:t>
            </a:r>
          </a:p>
          <a:p>
            <a:pPr>
              <a:buFont typeface="Arial" pitchFamily="34" charset="0"/>
              <a:buChar char="•"/>
            </a:pPr>
            <a:endParaRPr lang="en-US" dirty="0" smtClean="0"/>
          </a:p>
          <a:p>
            <a:r>
              <a:rPr lang="en-US" dirty="0" smtClean="0"/>
              <a:t>Warmer air can hold more water vapor and therefore, produce more snow during the winter months.</a:t>
            </a:r>
          </a:p>
          <a:p>
            <a:pPr>
              <a:buFont typeface="Arial" pitchFamily="34" charset="0"/>
              <a:buChar char="•"/>
            </a:pPr>
            <a:endParaRPr lang="en-US" dirty="0" smtClean="0"/>
          </a:p>
          <a:p>
            <a:r>
              <a:rPr lang="en-US" dirty="0" smtClean="0"/>
              <a:t>Because the summers are not as warm, the previous winter’s snow does not melt. This promotes glacier 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068688" y="380999"/>
            <a:ext cx="7075312" cy="889337"/>
          </a:xfrm>
        </p:spPr>
        <p:txBody>
          <a:bodyPr>
            <a:noAutofit/>
          </a:bodyPr>
          <a:lstStyle/>
          <a:p>
            <a:r>
              <a:rPr lang="en-US" sz="3600" dirty="0" smtClean="0">
                <a:solidFill>
                  <a:schemeClr val="bg1"/>
                </a:solidFill>
                <a:latin typeface="Copperplate Gothic Bold" pitchFamily="34" charset="0"/>
              </a:rPr>
              <a:t>Why Temperature Varies</a:t>
            </a:r>
            <a:br>
              <a:rPr lang="en-US" sz="3600" dirty="0" smtClean="0">
                <a:solidFill>
                  <a:schemeClr val="bg1"/>
                </a:solidFill>
                <a:latin typeface="Copperplate Gothic Bold" pitchFamily="34" charset="0"/>
              </a:rPr>
            </a:br>
            <a:endParaRPr lang="en-US" sz="3600" dirty="0">
              <a:solidFill>
                <a:schemeClr val="bg1"/>
              </a:solidFill>
              <a:latin typeface="Copperplate Gothic Bold" pitchFamily="34" charset="0"/>
            </a:endParaRPr>
          </a:p>
        </p:txBody>
      </p:sp>
      <p:pic>
        <p:nvPicPr>
          <p:cNvPr id="1029" name="Picture 5" descr="C:\Documents and Settings\aedwards.CES_DOMAIN\Local Settings\Temporary Internet Files\Content.IE5\SDYHCE08\MP900409423[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9200" y="1752600"/>
            <a:ext cx="2890019" cy="434563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57200" y="1676400"/>
            <a:ext cx="4114800" cy="3693319"/>
          </a:xfrm>
          <a:prstGeom prst="rect">
            <a:avLst/>
          </a:prstGeom>
          <a:noFill/>
        </p:spPr>
        <p:txBody>
          <a:bodyPr wrap="square" rtlCol="0">
            <a:spAutoFit/>
          </a:bodyPr>
          <a:lstStyle/>
          <a:p>
            <a:r>
              <a:rPr lang="en-US" b="1" dirty="0" smtClean="0"/>
              <a:t>The temperature in a certain location or place is influenced by four main factors.</a:t>
            </a:r>
          </a:p>
          <a:p>
            <a:endParaRPr lang="en-US" dirty="0"/>
          </a:p>
          <a:p>
            <a:r>
              <a:rPr lang="en-US" dirty="0" smtClean="0"/>
              <a:t>1. latitude - the </a:t>
            </a:r>
            <a:r>
              <a:rPr lang="en-US" dirty="0"/>
              <a:t>most important </a:t>
            </a:r>
            <a:r>
              <a:rPr lang="en-US" dirty="0" smtClean="0"/>
              <a:t>factor</a:t>
            </a:r>
            <a:endParaRPr lang="en-US" dirty="0"/>
          </a:p>
          <a:p>
            <a:r>
              <a:rPr lang="en-US" dirty="0" smtClean="0"/>
              <a:t>    The latitude is the angular distance,   </a:t>
            </a:r>
          </a:p>
          <a:p>
            <a:r>
              <a:rPr lang="en-US" dirty="0" smtClean="0"/>
              <a:t>    expressed in degrees and minutes, </a:t>
            </a:r>
          </a:p>
          <a:p>
            <a:r>
              <a:rPr lang="en-US" dirty="0" smtClean="0"/>
              <a:t>    north or south of the equator.</a:t>
            </a:r>
          </a:p>
          <a:p>
            <a:endParaRPr lang="en-US" dirty="0" smtClean="0"/>
          </a:p>
          <a:p>
            <a:r>
              <a:rPr lang="en-US" dirty="0" smtClean="0"/>
              <a:t>2. proximity to a body of water</a:t>
            </a:r>
          </a:p>
          <a:p>
            <a:endParaRPr lang="en-US" dirty="0" smtClean="0"/>
          </a:p>
          <a:p>
            <a:r>
              <a:rPr lang="en-US" dirty="0" smtClean="0"/>
              <a:t>3. temperature of ocean currents</a:t>
            </a:r>
          </a:p>
          <a:p>
            <a:endParaRPr lang="en-US" dirty="0"/>
          </a:p>
          <a:p>
            <a:r>
              <a:rPr lang="en-US" dirty="0" smtClean="0"/>
              <a:t>4. elevation above sea level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127337"/>
            <a:ext cx="7162800" cy="944562"/>
          </a:xfrm>
        </p:spPr>
        <p:txBody>
          <a:bodyPr>
            <a:normAutofit/>
          </a:bodyPr>
          <a:lstStyle/>
          <a:p>
            <a:r>
              <a:rPr lang="en-US" sz="4000" dirty="0" smtClean="0">
                <a:solidFill>
                  <a:schemeClr val="bg1"/>
                </a:solidFill>
                <a:latin typeface="Copperplate Gothic Bold" pitchFamily="34" charset="0"/>
              </a:rPr>
              <a:t>precession</a:t>
            </a:r>
            <a:endParaRPr lang="en-US" sz="4000" dirty="0">
              <a:solidFill>
                <a:schemeClr val="bg1"/>
              </a:solidFill>
              <a:latin typeface="Copperplate Gothic Bold" pitchFamily="34" charset="0"/>
            </a:endParaRPr>
          </a:p>
        </p:txBody>
      </p:sp>
      <p:pic>
        <p:nvPicPr>
          <p:cNvPr id="41986" name="Picture 2" descr="http://131.91.162.18/nasa/files/images/module_3/Precession8-23.gif"/>
          <p:cNvPicPr>
            <a:picLocks noChangeAspect="1" noChangeArrowheads="1"/>
          </p:cNvPicPr>
          <p:nvPr/>
        </p:nvPicPr>
        <p:blipFill>
          <a:blip r:embed="rId2" cstate="print"/>
          <a:srcRect/>
          <a:stretch>
            <a:fillRect/>
          </a:stretch>
        </p:blipFill>
        <p:spPr bwMode="auto">
          <a:xfrm>
            <a:off x="5486400" y="1828800"/>
            <a:ext cx="2819400" cy="450092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57200" y="1981200"/>
            <a:ext cx="4267200" cy="4524315"/>
          </a:xfrm>
          <a:prstGeom prst="rect">
            <a:avLst/>
          </a:prstGeom>
          <a:noFill/>
        </p:spPr>
        <p:txBody>
          <a:bodyPr wrap="square" rtlCol="0">
            <a:spAutoFit/>
          </a:bodyPr>
          <a:lstStyle/>
          <a:p>
            <a:r>
              <a:rPr lang="en-US" dirty="0" smtClean="0"/>
              <a:t>The third cyclical change is in Earth’s axis. Each 24 hours, Earth rotates once around its imaginary axis.</a:t>
            </a:r>
          </a:p>
          <a:p>
            <a:pPr>
              <a:buFont typeface="Arial" pitchFamily="34" charset="0"/>
              <a:buChar char="•"/>
            </a:pPr>
            <a:endParaRPr lang="en-US" dirty="0" smtClean="0"/>
          </a:p>
          <a:p>
            <a:r>
              <a:rPr lang="en-US" dirty="0" smtClean="0"/>
              <a:t>About every 23,000 years, the axis itself also makes a complete circle or </a:t>
            </a:r>
            <a:r>
              <a:rPr lang="en-US" b="1" dirty="0" smtClean="0"/>
              <a:t>precession,</a:t>
            </a:r>
            <a:r>
              <a:rPr lang="en-US" dirty="0" smtClean="0"/>
              <a:t> causing Earth to “wobble.” This “wobble,” causes Earth to be closer to the sun in July instead of January and intensifies the summer temperatures in the Northern Hemisphere.</a:t>
            </a:r>
          </a:p>
          <a:p>
            <a:pPr>
              <a:buFont typeface="Arial" pitchFamily="34" charset="0"/>
              <a:buChar char="•"/>
            </a:pPr>
            <a:endParaRPr lang="en-US" dirty="0" smtClean="0"/>
          </a:p>
          <a:p>
            <a:r>
              <a:rPr lang="en-US" dirty="0" smtClean="0"/>
              <a:t>Because the Northern Hemisphere has more landmasses at higher latitudes where ice sheets can form and grow, the position of this hemisphere is important.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068687" y="60430"/>
            <a:ext cx="7065373" cy="1158769"/>
          </a:xfrm>
        </p:spPr>
        <p:txBody>
          <a:bodyPr>
            <a:normAutofit fontScale="90000"/>
          </a:bodyPr>
          <a:lstStyle/>
          <a:p>
            <a:r>
              <a:rPr lang="en-US" dirty="0" smtClean="0">
                <a:solidFill>
                  <a:schemeClr val="bg1"/>
                </a:solidFill>
                <a:latin typeface="Copperplate Gothic Bold" pitchFamily="34" charset="0"/>
              </a:rPr>
              <a:t>The Meaning of </a:t>
            </a:r>
            <a:r>
              <a:rPr lang="en-US" dirty="0" smtClean="0">
                <a:solidFill>
                  <a:schemeClr val="bg1"/>
                </a:solidFill>
                <a:latin typeface="Copperplate Gothic Bold" pitchFamily="34" charset="0"/>
              </a:rPr>
              <a:t>                     an </a:t>
            </a:r>
            <a:r>
              <a:rPr lang="en-US" dirty="0" smtClean="0">
                <a:solidFill>
                  <a:schemeClr val="bg1"/>
                </a:solidFill>
                <a:latin typeface="Copperplate Gothic Bold" pitchFamily="34" charset="0"/>
              </a:rPr>
              <a:t>“Ice Age”</a:t>
            </a:r>
            <a:endParaRPr lang="en-US" dirty="0">
              <a:solidFill>
                <a:schemeClr val="bg1"/>
              </a:solidFill>
              <a:latin typeface="Copperplate Gothic Bold" pitchFamily="34" charset="0"/>
            </a:endParaRPr>
          </a:p>
        </p:txBody>
      </p:sp>
      <p:sp>
        <p:nvSpPr>
          <p:cNvPr id="4" name="TextBox 3"/>
          <p:cNvSpPr txBox="1"/>
          <p:nvPr/>
        </p:nvSpPr>
        <p:spPr>
          <a:xfrm>
            <a:off x="228600" y="1429464"/>
            <a:ext cx="5334000" cy="5693865"/>
          </a:xfrm>
          <a:prstGeom prst="rect">
            <a:avLst/>
          </a:prstGeom>
          <a:noFill/>
        </p:spPr>
        <p:txBody>
          <a:bodyPr wrap="square" rtlCol="0">
            <a:spAutoFit/>
          </a:bodyPr>
          <a:lstStyle/>
          <a:p>
            <a:r>
              <a:rPr lang="en-US" sz="1400" dirty="0" smtClean="0"/>
              <a:t>Throughout much of Earth’s geologic history, the global mean temperature was between 8°C and 15°C warmer than it is today with polar areas free of ice.</a:t>
            </a:r>
          </a:p>
          <a:p>
            <a:pPr>
              <a:buFont typeface="Arial" pitchFamily="34" charset="0"/>
              <a:buChar char="•"/>
            </a:pPr>
            <a:endParaRPr lang="en-US" sz="1400" dirty="0" smtClean="0"/>
          </a:p>
          <a:p>
            <a:r>
              <a:rPr lang="en-US" sz="1400" dirty="0" smtClean="0"/>
              <a:t>These relatively warm periods were interrupted by cooler periods, referred to as ice ages. A decrease in average global temperature of 5°C may be enough start an ice age.</a:t>
            </a:r>
          </a:p>
          <a:p>
            <a:pPr>
              <a:buFont typeface="Arial" pitchFamily="34" charset="0"/>
              <a:buChar char="•"/>
            </a:pPr>
            <a:endParaRPr lang="en-US" sz="1400" dirty="0" smtClean="0"/>
          </a:p>
          <a:p>
            <a:r>
              <a:rPr lang="en-US" sz="1400" dirty="0" smtClean="0"/>
              <a:t>The term “ice age” is misleading –– an “</a:t>
            </a:r>
            <a:r>
              <a:rPr lang="en-US" sz="1400" b="1" dirty="0" smtClean="0"/>
              <a:t>ice age</a:t>
            </a:r>
            <a:r>
              <a:rPr lang="en-US" sz="1400" dirty="0" smtClean="0"/>
              <a:t>” is actually a long period of climatic cooling, during which continents have repeated </a:t>
            </a:r>
            <a:r>
              <a:rPr lang="en-US" sz="1400" b="1" dirty="0" smtClean="0"/>
              <a:t>glaciations (glacial periods</a:t>
            </a:r>
            <a:r>
              <a:rPr lang="en-US" sz="1400" dirty="0" smtClean="0"/>
              <a:t>) interspersed with </a:t>
            </a:r>
            <a:r>
              <a:rPr lang="en-US" sz="1400" b="1" dirty="0" smtClean="0"/>
              <a:t>interglacial periods.</a:t>
            </a:r>
          </a:p>
          <a:p>
            <a:pPr>
              <a:buFont typeface="Arial" pitchFamily="34" charset="0"/>
              <a:buChar char="•"/>
            </a:pPr>
            <a:endParaRPr lang="en-US" sz="1400" dirty="0" smtClean="0"/>
          </a:p>
          <a:p>
            <a:r>
              <a:rPr lang="en-US" sz="1400" dirty="0" smtClean="0"/>
              <a:t>     During a glacial period, continental ice sheets, polar ice sheets and </a:t>
            </a:r>
          </a:p>
          <a:p>
            <a:r>
              <a:rPr lang="en-US" sz="1400" dirty="0" smtClean="0"/>
              <a:t>     alpine glaciers are present or expand, sometimes covering as much </a:t>
            </a:r>
          </a:p>
          <a:p>
            <a:r>
              <a:rPr lang="en-US" sz="1400" dirty="0" smtClean="0"/>
              <a:t>     as 30% of the continental landmasses.</a:t>
            </a:r>
          </a:p>
          <a:p>
            <a:endParaRPr lang="en-US" sz="1400" dirty="0"/>
          </a:p>
          <a:p>
            <a:r>
              <a:rPr lang="en-US" sz="1400" dirty="0" smtClean="0"/>
              <a:t>     During an interglacial period, the climate is warmer and glaciers </a:t>
            </a:r>
          </a:p>
          <a:p>
            <a:r>
              <a:rPr lang="en-US" sz="1400" dirty="0" smtClean="0"/>
              <a:t>     melt and retreat, and ice may cover less than 10% of Earth’s land </a:t>
            </a:r>
          </a:p>
          <a:p>
            <a:r>
              <a:rPr lang="en-US" sz="1400" dirty="0" smtClean="0"/>
              <a:t>     surfaces.</a:t>
            </a:r>
          </a:p>
          <a:p>
            <a:pPr>
              <a:buFont typeface="Arial" pitchFamily="34" charset="0"/>
              <a:buChar char="•"/>
            </a:pPr>
            <a:endParaRPr lang="en-US" sz="1400" dirty="0" smtClean="0"/>
          </a:p>
          <a:p>
            <a:r>
              <a:rPr lang="en-US" sz="1400" dirty="0" smtClean="0"/>
              <a:t>During an ice age, climate fluctuates between glacial periods lasting tens of thousands of years and shorter interglacial periods.</a:t>
            </a:r>
          </a:p>
          <a:p>
            <a:pPr>
              <a:buFont typeface="Arial" pitchFamily="34" charset="0"/>
              <a:buChar char="•"/>
            </a:pPr>
            <a:endParaRPr lang="en-US" sz="1400" dirty="0" smtClean="0"/>
          </a:p>
          <a:p>
            <a:r>
              <a:rPr lang="en-US" sz="1400" dirty="0" smtClean="0">
                <a:solidFill>
                  <a:srgbClr val="FF0000"/>
                </a:solidFill>
              </a:rPr>
              <a:t>Several ice ages have occurred over Earth’s geologic history, and there is evidence of at least five major ice ages over the past 4.6 billion years.</a:t>
            </a:r>
            <a:endParaRPr lang="en-US" sz="1400" dirty="0">
              <a:solidFill>
                <a:srgbClr val="FF0000"/>
              </a:solidFill>
            </a:endParaRPr>
          </a:p>
        </p:txBody>
      </p:sp>
      <p:pic>
        <p:nvPicPr>
          <p:cNvPr id="43014" name="Picture 6" descr="C:\Documents and Settings\aedwards.CES_DOMAIN\Local Settings\Temporary Internet Files\Content.IE5\WHEI9RSG\MP90040332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1981200"/>
            <a:ext cx="3160776" cy="31607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87243"/>
            <a:ext cx="7212188" cy="1131957"/>
          </a:xfrm>
        </p:spPr>
        <p:txBody>
          <a:bodyPr/>
          <a:lstStyle/>
          <a:p>
            <a:r>
              <a:rPr lang="en-US" dirty="0" smtClean="0">
                <a:solidFill>
                  <a:schemeClr val="bg1"/>
                </a:solidFill>
                <a:latin typeface="Copperplate Gothic Bold" pitchFamily="34" charset="0"/>
              </a:rPr>
              <a:t>Climates of the Past </a:t>
            </a:r>
            <a:endParaRPr lang="en-US" dirty="0">
              <a:solidFill>
                <a:schemeClr val="bg1"/>
              </a:solidFill>
              <a:latin typeface="Copperplate Gothic Bold" pitchFamily="34" charset="0"/>
            </a:endParaRPr>
          </a:p>
        </p:txBody>
      </p:sp>
      <p:pic>
        <p:nvPicPr>
          <p:cNvPr id="44034" name="Picture 2" descr="Ice Ages over Geologic Time "/>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8200" y="1447800"/>
            <a:ext cx="4227412" cy="5181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81000" y="1752600"/>
            <a:ext cx="3733800" cy="4524316"/>
          </a:xfrm>
          <a:prstGeom prst="rect">
            <a:avLst/>
          </a:prstGeom>
          <a:noFill/>
        </p:spPr>
        <p:txBody>
          <a:bodyPr wrap="square" rtlCol="0">
            <a:spAutoFit/>
          </a:bodyPr>
          <a:lstStyle/>
          <a:p>
            <a:r>
              <a:rPr lang="en-US" dirty="0" smtClean="0"/>
              <a:t>Approximately 55 million years ago, Earth entered a long cooling trend due mostly to a decrease in the concentration of carbon dioxide in the atmosphere.</a:t>
            </a:r>
          </a:p>
          <a:p>
            <a:pPr>
              <a:buFont typeface="Arial" pitchFamily="34" charset="0"/>
              <a:buChar char="•"/>
            </a:pPr>
            <a:endParaRPr lang="en-US" dirty="0" smtClean="0"/>
          </a:p>
          <a:p>
            <a:r>
              <a:rPr lang="en-US" dirty="0" smtClean="0"/>
              <a:t>The most recent ice age began about 2.75 million years ago. This marked the beginning of the </a:t>
            </a:r>
            <a:r>
              <a:rPr lang="en-US" b="1" dirty="0" smtClean="0"/>
              <a:t>Pleistocene epoch.</a:t>
            </a:r>
            <a:r>
              <a:rPr lang="en-US" dirty="0" smtClean="0"/>
              <a:t> This epoch is characterized by periods of </a:t>
            </a:r>
            <a:r>
              <a:rPr lang="en-US" dirty="0" err="1" smtClean="0"/>
              <a:t>glaciation</a:t>
            </a:r>
            <a:r>
              <a:rPr lang="en-US" dirty="0" smtClean="0"/>
              <a:t> and warmer periods or interglacial periods.</a:t>
            </a:r>
          </a:p>
          <a:p>
            <a:pPr>
              <a:buFont typeface="Arial" pitchFamily="34" charset="0"/>
              <a:buChar char="•"/>
            </a:pPr>
            <a:endParaRPr lang="en-US" dirty="0" smtClean="0"/>
          </a:p>
          <a:p>
            <a:r>
              <a:rPr lang="en-US" dirty="0" smtClean="0">
                <a:solidFill>
                  <a:srgbClr val="FF0000"/>
                </a:solidFill>
              </a:rPr>
              <a:t>At the present time, Earth is in an interglacial period within the most recent ice age. </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7826" y="228600"/>
            <a:ext cx="7162800" cy="1320463"/>
          </a:xfrm>
        </p:spPr>
        <p:txBody>
          <a:bodyPr>
            <a:noAutofit/>
          </a:bodyPr>
          <a:lstStyle/>
          <a:p>
            <a:r>
              <a:rPr lang="en-US" sz="3600" dirty="0" smtClean="0">
                <a:solidFill>
                  <a:schemeClr val="bg1"/>
                </a:solidFill>
                <a:latin typeface="Copperplate Gothic Bold" pitchFamily="34" charset="0"/>
              </a:rPr>
              <a:t>Latitude and the Seasonal Temperature</a:t>
            </a:r>
            <a:br>
              <a:rPr lang="en-US" sz="3600" dirty="0" smtClean="0">
                <a:solidFill>
                  <a:schemeClr val="bg1"/>
                </a:solidFill>
                <a:latin typeface="Copperplate Gothic Bold" pitchFamily="34" charset="0"/>
              </a:rPr>
            </a:br>
            <a:endParaRPr lang="en-US" sz="3600" dirty="0">
              <a:solidFill>
                <a:schemeClr val="bg1"/>
              </a:solidFill>
              <a:latin typeface="Copperplate Gothic Bold" pitchFamily="34" charset="0"/>
            </a:endParaRPr>
          </a:p>
        </p:txBody>
      </p:sp>
      <p:pic>
        <p:nvPicPr>
          <p:cNvPr id="2050" name="Picture 2" descr="http://131.91.162.18/nasa/files/images/module_3/1MiamiTempVariationJuly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67200" y="2133600"/>
            <a:ext cx="4597006" cy="30765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1447800"/>
            <a:ext cx="3886200" cy="5078314"/>
          </a:xfrm>
          <a:prstGeom prst="rect">
            <a:avLst/>
          </a:prstGeom>
          <a:noFill/>
        </p:spPr>
        <p:txBody>
          <a:bodyPr wrap="square" rtlCol="0">
            <a:spAutoFit/>
          </a:bodyPr>
          <a:lstStyle/>
          <a:p>
            <a:r>
              <a:rPr lang="en-US" dirty="0" smtClean="0"/>
              <a:t>Daily air temperatures at Earth’s surface are controlled by the incoming and outgoing energy.</a:t>
            </a:r>
          </a:p>
          <a:p>
            <a:endParaRPr lang="en-US" dirty="0"/>
          </a:p>
          <a:p>
            <a:r>
              <a:rPr lang="en-US" b="1" dirty="0" smtClean="0"/>
              <a:t>During the day, </a:t>
            </a:r>
            <a:r>
              <a:rPr lang="en-US" dirty="0" smtClean="0"/>
              <a:t>the air temperature increases as energy gains exceed the energy lost from Earth’s surface.</a:t>
            </a:r>
          </a:p>
          <a:p>
            <a:endParaRPr lang="en-US" dirty="0"/>
          </a:p>
          <a:p>
            <a:r>
              <a:rPr lang="en-US" b="1" dirty="0" smtClean="0"/>
              <a:t>Throughout the night, </a:t>
            </a:r>
            <a:r>
              <a:rPr lang="en-US" dirty="0" smtClean="0"/>
              <a:t>the air temperature decreases as Earth’s surface loses more energy than it receives.</a:t>
            </a:r>
          </a:p>
          <a:p>
            <a:endParaRPr lang="en-US" dirty="0"/>
          </a:p>
          <a:p>
            <a:r>
              <a:rPr lang="en-US" b="1" dirty="0" smtClean="0">
                <a:solidFill>
                  <a:srgbClr val="FF0000"/>
                </a:solidFill>
              </a:rPr>
              <a:t>Both the angle of the sun’s rays and the number of daylight hours in a location change throughout the year as Earth orbits or revolves around the sun.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068688" y="0"/>
            <a:ext cx="6999112" cy="1257055"/>
          </a:xfrm>
        </p:spPr>
        <p:txBody>
          <a:bodyPr>
            <a:normAutofit/>
          </a:bodyPr>
          <a:lstStyle/>
          <a:p>
            <a:r>
              <a:rPr lang="en-US" sz="3200" b="1" dirty="0" smtClean="0">
                <a:solidFill>
                  <a:schemeClr val="bg1"/>
                </a:solidFill>
                <a:latin typeface="Copperplate Gothic Bold" pitchFamily="34" charset="0"/>
              </a:rPr>
              <a:t>Angle of Solar Radiation and Temperature</a:t>
            </a:r>
            <a:endParaRPr lang="en-US" sz="3200" b="1" dirty="0">
              <a:solidFill>
                <a:schemeClr val="bg1"/>
              </a:solidFill>
              <a:latin typeface="Copperplate Gothic Bold" pitchFamily="34" charset="0"/>
            </a:endParaRPr>
          </a:p>
        </p:txBody>
      </p:sp>
      <p:sp>
        <p:nvSpPr>
          <p:cNvPr id="3" name="Content Placeholder 2"/>
          <p:cNvSpPr>
            <a:spLocks noGrp="1"/>
          </p:cNvSpPr>
          <p:nvPr>
            <p:ph idx="1"/>
          </p:nvPr>
        </p:nvSpPr>
        <p:spPr>
          <a:xfrm>
            <a:off x="304800" y="2004218"/>
            <a:ext cx="4114800" cy="3916363"/>
          </a:xfrm>
        </p:spPr>
        <p:txBody>
          <a:bodyPr>
            <a:normAutofit/>
          </a:bodyPr>
          <a:lstStyle/>
          <a:p>
            <a:pPr marL="0" indent="0">
              <a:buNone/>
            </a:pPr>
            <a:endParaRPr lang="en-US" sz="1800" dirty="0" smtClean="0"/>
          </a:p>
          <a:p>
            <a:pPr marL="0" indent="0">
              <a:buNone/>
            </a:pPr>
            <a:endParaRPr lang="en-US" sz="2000" dirty="0" smtClean="0"/>
          </a:p>
          <a:p>
            <a:pPr marL="0" indent="0">
              <a:buNone/>
            </a:pPr>
            <a:r>
              <a:rPr lang="en-US" sz="1800" b="1" dirty="0" smtClean="0"/>
              <a:t>Near the equator, </a:t>
            </a:r>
            <a:r>
              <a:rPr lang="en-US" sz="1800" dirty="0" smtClean="0"/>
              <a:t>the sun’s rays </a:t>
            </a:r>
          </a:p>
          <a:p>
            <a:pPr marL="0" indent="0">
              <a:buNone/>
            </a:pPr>
            <a:r>
              <a:rPr lang="en-US" sz="1800" dirty="0"/>
              <a:t>a</a:t>
            </a:r>
            <a:r>
              <a:rPr lang="en-US" sz="1800" dirty="0" smtClean="0"/>
              <a:t>re nearly perpendicular (at a 90° angle) </a:t>
            </a:r>
          </a:p>
          <a:p>
            <a:pPr marL="0" indent="0">
              <a:buNone/>
            </a:pPr>
            <a:r>
              <a:rPr lang="en-US" sz="1800" dirty="0"/>
              <a:t>a</a:t>
            </a:r>
            <a:r>
              <a:rPr lang="en-US" sz="1800" dirty="0" smtClean="0"/>
              <a:t>nd concentrated over a smaller surface </a:t>
            </a:r>
          </a:p>
          <a:p>
            <a:pPr marL="0" indent="0">
              <a:buNone/>
            </a:pPr>
            <a:r>
              <a:rPr lang="en-US" sz="1800" dirty="0"/>
              <a:t>a</a:t>
            </a:r>
            <a:r>
              <a:rPr lang="en-US" sz="1800" dirty="0" smtClean="0"/>
              <a:t>rea (Causing warmer temperatures)</a:t>
            </a:r>
          </a:p>
          <a:p>
            <a:pPr marL="0" indent="0">
              <a:buNone/>
            </a:pPr>
            <a:endParaRPr lang="en-US" sz="1800" dirty="0" smtClean="0"/>
          </a:p>
          <a:p>
            <a:pPr marL="0" indent="0">
              <a:buNone/>
            </a:pPr>
            <a:r>
              <a:rPr lang="en-US" sz="1800" b="1" dirty="0" smtClean="0"/>
              <a:t>At higher latitudes, </a:t>
            </a:r>
            <a:r>
              <a:rPr lang="en-US" sz="1800" dirty="0" smtClean="0"/>
              <a:t>the angle of the sun’s </a:t>
            </a:r>
          </a:p>
          <a:p>
            <a:pPr marL="0" indent="0">
              <a:buNone/>
            </a:pPr>
            <a:r>
              <a:rPr lang="en-US" sz="1800" dirty="0"/>
              <a:t>r</a:t>
            </a:r>
            <a:r>
              <a:rPr lang="en-US" sz="1800" dirty="0" smtClean="0"/>
              <a:t>ays is lower and energy is spread over a larger surface area (causing cooler temperatures)</a:t>
            </a:r>
          </a:p>
          <a:p>
            <a:pPr marL="0" indent="0">
              <a:buNone/>
            </a:pPr>
            <a:endParaRPr lang="en-US" sz="2000" dirty="0" smtClean="0"/>
          </a:p>
        </p:txBody>
      </p:sp>
      <p:sp>
        <p:nvSpPr>
          <p:cNvPr id="4" name="TextBox 3"/>
          <p:cNvSpPr txBox="1"/>
          <p:nvPr/>
        </p:nvSpPr>
        <p:spPr>
          <a:xfrm>
            <a:off x="6032638" y="2857674"/>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514600"/>
            <a:ext cx="4038600" cy="2895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09600" y="1923365"/>
            <a:ext cx="8113331" cy="646331"/>
          </a:xfrm>
          <a:prstGeom prst="rect">
            <a:avLst/>
          </a:prstGeom>
          <a:noFill/>
        </p:spPr>
        <p:txBody>
          <a:bodyPr wrap="none" rtlCol="0">
            <a:spAutoFit/>
          </a:bodyPr>
          <a:lstStyle/>
          <a:p>
            <a:r>
              <a:rPr lang="en-US" dirty="0"/>
              <a:t>The angle of incoming solar radiation influences solar radiation at different latitudes. </a:t>
            </a:r>
          </a:p>
          <a:p>
            <a:endParaRPr lang="en-US" dirty="0"/>
          </a:p>
        </p:txBody>
      </p:sp>
    </p:spTree>
    <p:extLst>
      <p:ext uri="{BB962C8B-B14F-4D97-AF65-F5344CB8AC3E}">
        <p14:creationId xmlns:p14="http://schemas.microsoft.com/office/powerpoint/2010/main" val="256877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115526"/>
            <a:ext cx="7212188" cy="1143000"/>
          </a:xfrm>
        </p:spPr>
        <p:txBody>
          <a:bodyPr/>
          <a:lstStyle/>
          <a:p>
            <a:r>
              <a:rPr lang="en-US" dirty="0" smtClean="0">
                <a:solidFill>
                  <a:schemeClr val="bg1"/>
                </a:solidFill>
                <a:latin typeface="Copperplate Gothic Bold" pitchFamily="34" charset="0"/>
              </a:rPr>
              <a:t>The Seasons</a:t>
            </a:r>
            <a:endParaRPr lang="en-US" dirty="0">
              <a:solidFill>
                <a:schemeClr val="bg1"/>
              </a:solidFill>
              <a:latin typeface="Copperplate Gothic Bold" pitchFamily="34" charset="0"/>
            </a:endParaRPr>
          </a:p>
        </p:txBody>
      </p:sp>
      <p:pic>
        <p:nvPicPr>
          <p:cNvPr id="1028" name="Picture 4" descr="http://131.91.162.18/nasa/files/images/seasons_top.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0" y="4183184"/>
            <a:ext cx="2667000" cy="2598615"/>
          </a:xfrm>
          <a:prstGeom prst="rect">
            <a:avLst/>
          </a:prstGeom>
          <a:ln>
            <a:noFill/>
          </a:ln>
          <a:effectLst>
            <a:outerShdw blurRad="292100" dist="139700" dir="2700000" algn="tl" rotWithShape="0">
              <a:srgbClr val="333333">
                <a:alpha val="65000"/>
              </a:srgbClr>
            </a:outerShdw>
          </a:effectLst>
        </p:spPr>
      </p:pic>
      <p:pic>
        <p:nvPicPr>
          <p:cNvPr id="1026" name="Picture 2" descr="http://131.91.162.18/nasa/files/images/seasons_sid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1524000"/>
            <a:ext cx="2667000" cy="257425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28600" y="1787972"/>
            <a:ext cx="5105400" cy="4524315"/>
          </a:xfrm>
          <a:prstGeom prst="rect">
            <a:avLst/>
          </a:prstGeom>
          <a:noFill/>
        </p:spPr>
        <p:txBody>
          <a:bodyPr wrap="square" rtlCol="0">
            <a:spAutoFit/>
          </a:bodyPr>
          <a:lstStyle/>
          <a:p>
            <a:r>
              <a:rPr lang="en-US" sz="1600" dirty="0" smtClean="0"/>
              <a:t>Earth takes 365 and ¼ (6 hours) days to complete one revolution around the sun.</a:t>
            </a:r>
          </a:p>
          <a:p>
            <a:endParaRPr lang="en-US" sz="1600" dirty="0"/>
          </a:p>
          <a:p>
            <a:r>
              <a:rPr lang="en-US" sz="1600" dirty="0" smtClean="0"/>
              <a:t>To keep our calendars synchronized with the planet’s actual orbit, every 4 years we add an extra day to the month of February – 4 quarters of a day (1 quarter each year for 4 years) equals 1 day or 24 hours.</a:t>
            </a:r>
          </a:p>
          <a:p>
            <a:endParaRPr lang="en-US" sz="1600" dirty="0" smtClean="0"/>
          </a:p>
          <a:p>
            <a:r>
              <a:rPr lang="en-US" sz="1600" dirty="0" smtClean="0"/>
              <a:t>People often mistakenly think that the different seasons are caused by a change in Earth’s distance from the sun. This is a misconception because Earth’s orbit is only slightly elliptical and our planet is nearly the same distance from the sun all year long.</a:t>
            </a:r>
          </a:p>
          <a:p>
            <a:endParaRPr lang="en-US" sz="1600" dirty="0" smtClean="0"/>
          </a:p>
          <a:p>
            <a:r>
              <a:rPr lang="en-US" sz="1600" dirty="0" smtClean="0">
                <a:solidFill>
                  <a:srgbClr val="FF0000"/>
                </a:solidFill>
              </a:rPr>
              <a:t>The combination of more direct rays of sunlight and more hours of daylight causes the hemisphere tilted toward the sun to receive more solar radiation and to have warmer temperatures. </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97520"/>
            <a:ext cx="7162800" cy="1143000"/>
          </a:xfrm>
        </p:spPr>
        <p:txBody>
          <a:bodyPr/>
          <a:lstStyle/>
          <a:p>
            <a:r>
              <a:rPr lang="en-US" dirty="0" smtClean="0">
                <a:solidFill>
                  <a:schemeClr val="bg1"/>
                </a:solidFill>
                <a:latin typeface="Copperplate Gothic Bold" pitchFamily="34" charset="0"/>
              </a:rPr>
              <a:t>Summer Solstice</a:t>
            </a:r>
            <a:endParaRPr lang="en-US" dirty="0">
              <a:solidFill>
                <a:schemeClr val="bg1"/>
              </a:solidFill>
              <a:latin typeface="Copperplate Gothic Bold" pitchFamily="34" charset="0"/>
            </a:endParaRPr>
          </a:p>
        </p:txBody>
      </p:sp>
      <p:pic>
        <p:nvPicPr>
          <p:cNvPr id="17410" name="Picture 2" descr="http://131.91.162.18/nasa/files/images/module_3/SummerSolstice_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2200" y="1524000"/>
            <a:ext cx="1600200" cy="2286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 y="1676400"/>
            <a:ext cx="3733800" cy="4247317"/>
          </a:xfrm>
          <a:prstGeom prst="rect">
            <a:avLst/>
          </a:prstGeom>
          <a:noFill/>
        </p:spPr>
        <p:txBody>
          <a:bodyPr wrap="square" rtlCol="0">
            <a:spAutoFit/>
          </a:bodyPr>
          <a:lstStyle/>
          <a:p>
            <a:r>
              <a:rPr lang="en-US" dirty="0" smtClean="0"/>
              <a:t>The summer season begins in the Northern Hemisphere on June 20 or 21, known as the </a:t>
            </a:r>
            <a:r>
              <a:rPr lang="en-US" b="1" dirty="0" smtClean="0"/>
              <a:t>summer solstice</a:t>
            </a:r>
            <a:r>
              <a:rPr lang="en-US" dirty="0" smtClean="0"/>
              <a:t>, when the </a:t>
            </a:r>
            <a:r>
              <a:rPr lang="en-US" dirty="0" smtClean="0">
                <a:solidFill>
                  <a:srgbClr val="FF0000"/>
                </a:solidFill>
              </a:rPr>
              <a:t>axis of rotation is tilted a full 23.5° toward the sun.</a:t>
            </a:r>
          </a:p>
          <a:p>
            <a:pPr>
              <a:buFont typeface="Arial" pitchFamily="34" charset="0"/>
              <a:buChar char="•"/>
            </a:pPr>
            <a:endParaRPr lang="en-US" dirty="0" smtClean="0"/>
          </a:p>
          <a:p>
            <a:r>
              <a:rPr lang="en-US" dirty="0" smtClean="0"/>
              <a:t>The incoming solar radiation strikes Earth directly at a perpendicular or 90° angle to the 23.5°N parallel of latitude.</a:t>
            </a:r>
          </a:p>
          <a:p>
            <a:pPr>
              <a:buFont typeface="Arial" pitchFamily="34" charset="0"/>
              <a:buChar char="•"/>
            </a:pPr>
            <a:endParaRPr lang="en-US" dirty="0" smtClean="0"/>
          </a:p>
          <a:p>
            <a:r>
              <a:rPr lang="en-US" dirty="0" smtClean="0"/>
              <a:t>The North Pole has 24 hours of daylight from spring to fall equinox and the South Pole has 24 hours of darkness during that period.</a:t>
            </a:r>
          </a:p>
        </p:txBody>
      </p:sp>
      <p:pic>
        <p:nvPicPr>
          <p:cNvPr id="6" name="Picture 2" descr="http://131.91.162.18/nasa/files/images/seasons_sid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3886200"/>
            <a:ext cx="2819400" cy="27213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87243"/>
            <a:ext cx="7176052" cy="1055757"/>
          </a:xfrm>
        </p:spPr>
        <p:txBody>
          <a:bodyPr/>
          <a:lstStyle/>
          <a:p>
            <a:r>
              <a:rPr lang="en-US" dirty="0" smtClean="0">
                <a:solidFill>
                  <a:schemeClr val="bg1"/>
                </a:solidFill>
                <a:latin typeface="Copperplate Gothic Bold" pitchFamily="34" charset="0"/>
              </a:rPr>
              <a:t>Fall Equinox</a:t>
            </a:r>
            <a:endParaRPr lang="en-US" dirty="0">
              <a:solidFill>
                <a:schemeClr val="bg1"/>
              </a:solidFill>
              <a:latin typeface="Copperplate Gothic Bold" pitchFamily="34" charset="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2200" y="1495477"/>
            <a:ext cx="1524000" cy="21335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3400" y="1752600"/>
            <a:ext cx="3733800" cy="3693319"/>
          </a:xfrm>
          <a:prstGeom prst="rect">
            <a:avLst/>
          </a:prstGeom>
          <a:noFill/>
        </p:spPr>
        <p:txBody>
          <a:bodyPr wrap="square" rtlCol="0">
            <a:spAutoFit/>
          </a:bodyPr>
          <a:lstStyle/>
          <a:p>
            <a:endParaRPr lang="en-US" dirty="0" smtClean="0"/>
          </a:p>
          <a:p>
            <a:r>
              <a:rPr lang="en-US" dirty="0" smtClean="0"/>
              <a:t>Fall or autumn in the Northern Hemisphere begins September 22 or 23</a:t>
            </a:r>
            <a:r>
              <a:rPr lang="en-US" dirty="0"/>
              <a:t>. In the Southern Hemisphere, spring begins on this day. </a:t>
            </a:r>
          </a:p>
          <a:p>
            <a:endParaRPr lang="en-US" dirty="0" smtClean="0"/>
          </a:p>
          <a:p>
            <a:endParaRPr lang="en-US" dirty="0" smtClean="0"/>
          </a:p>
          <a:p>
            <a:r>
              <a:rPr lang="en-US" dirty="0" smtClean="0"/>
              <a:t>On the first day of fall, </a:t>
            </a:r>
            <a:r>
              <a:rPr lang="en-US" dirty="0" smtClean="0">
                <a:solidFill>
                  <a:srgbClr val="FF0000"/>
                </a:solidFill>
              </a:rPr>
              <a:t>Earth is neither tilted toward nor away from the sun, </a:t>
            </a:r>
            <a:r>
              <a:rPr lang="en-US" dirty="0" smtClean="0"/>
              <a:t>causing the length of daylight and nighttime hours to be equal (12 hours) in both hemispheres. </a:t>
            </a:r>
          </a:p>
          <a:p>
            <a:pPr>
              <a:buFont typeface="Arial" pitchFamily="34" charset="0"/>
              <a:buChar char="•"/>
            </a:pPr>
            <a:endParaRPr lang="en-US" dirty="0" smtClean="0"/>
          </a:p>
        </p:txBody>
      </p:sp>
      <p:sp>
        <p:nvSpPr>
          <p:cNvPr id="3" name="TextBox 2"/>
          <p:cNvSpPr txBox="1"/>
          <p:nvPr/>
        </p:nvSpPr>
        <p:spPr>
          <a:xfrm>
            <a:off x="6759562" y="4495405"/>
            <a:ext cx="184666" cy="369332"/>
          </a:xfrm>
          <a:prstGeom prst="rect">
            <a:avLst/>
          </a:prstGeom>
          <a:noFill/>
        </p:spPr>
        <p:txBody>
          <a:bodyPr wrap="none" rtlCol="0">
            <a:spAutoFit/>
          </a:bodyPr>
          <a:lstStyle/>
          <a:p>
            <a:endParaRPr lang="en-US" dirty="0"/>
          </a:p>
        </p:txBody>
      </p:sp>
      <p:pic>
        <p:nvPicPr>
          <p:cNvPr id="7" name="Picture 2" descr="http://131.91.162.18/nasa/files/images/seasons_sid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8328" y="3810000"/>
            <a:ext cx="2971800" cy="27213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981200" y="-64912"/>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1112" y="127337"/>
            <a:ext cx="2209800" cy="1015663"/>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Temperature</a:t>
            </a:r>
          </a:p>
          <a:p>
            <a:pPr algn="ctr"/>
            <a:r>
              <a:rPr lang="en-US" sz="2000" dirty="0" smtClean="0">
                <a:solidFill>
                  <a:schemeClr val="bg1"/>
                </a:solidFill>
                <a:latin typeface="Copperplate Gothic Bold" pitchFamily="34" charset="0"/>
              </a:rPr>
              <a:t>Over</a:t>
            </a:r>
          </a:p>
          <a:p>
            <a:pPr algn="ctr"/>
            <a:r>
              <a:rPr lang="en-US" sz="2000" dirty="0" smtClean="0">
                <a:solidFill>
                  <a:schemeClr val="bg1"/>
                </a:solidFill>
                <a:latin typeface="Copperplate Gothic Bold" pitchFamily="34" charset="0"/>
              </a:rPr>
              <a:t>Time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87243"/>
            <a:ext cx="7212188" cy="1131957"/>
          </a:xfrm>
        </p:spPr>
        <p:txBody>
          <a:bodyPr/>
          <a:lstStyle/>
          <a:p>
            <a:r>
              <a:rPr lang="en-US" dirty="0" smtClean="0">
                <a:solidFill>
                  <a:schemeClr val="bg1"/>
                </a:solidFill>
                <a:latin typeface="Copperplate Gothic Bold" pitchFamily="34" charset="0"/>
              </a:rPr>
              <a:t>Winter Solstice </a:t>
            </a:r>
            <a:endParaRPr lang="en-US" dirty="0">
              <a:solidFill>
                <a:schemeClr val="bg1"/>
              </a:solidFill>
              <a:latin typeface="Copperplate Gothic Bold"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0" y="1577009"/>
            <a:ext cx="1600200" cy="2286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8200" y="1905000"/>
            <a:ext cx="4038600" cy="3970318"/>
          </a:xfrm>
          <a:prstGeom prst="rect">
            <a:avLst/>
          </a:prstGeom>
          <a:noFill/>
        </p:spPr>
        <p:txBody>
          <a:bodyPr wrap="square" rtlCol="0">
            <a:spAutoFit/>
          </a:bodyPr>
          <a:lstStyle/>
          <a:p>
            <a:r>
              <a:rPr lang="en-US" dirty="0" smtClean="0"/>
              <a:t>Winter in the Northern Hemisphere begins on December 21 or 22, when the </a:t>
            </a:r>
            <a:r>
              <a:rPr lang="en-US" dirty="0" smtClean="0">
                <a:solidFill>
                  <a:srgbClr val="FF0000"/>
                </a:solidFill>
              </a:rPr>
              <a:t>axis of rotation is tilted a full 23.5° away from the sun.</a:t>
            </a:r>
          </a:p>
          <a:p>
            <a:pPr>
              <a:buFont typeface="Arial" pitchFamily="34" charset="0"/>
              <a:buChar char="•"/>
            </a:pPr>
            <a:endParaRPr lang="en-US" dirty="0" smtClean="0"/>
          </a:p>
          <a:p>
            <a:r>
              <a:rPr lang="en-US" dirty="0" smtClean="0"/>
              <a:t>On this day, known as the winter solstice, the incoming solar radiation strikes Earth directly at a perpendicular or 90° angle to the 23.5°S parallel of latitude, known as the Tropic of Capricorn.</a:t>
            </a:r>
          </a:p>
          <a:p>
            <a:pPr>
              <a:buFont typeface="Arial" pitchFamily="34" charset="0"/>
              <a:buChar char="•"/>
            </a:pPr>
            <a:endParaRPr lang="en-US" dirty="0" smtClean="0"/>
          </a:p>
          <a:p>
            <a:r>
              <a:rPr lang="en-US" dirty="0" smtClean="0"/>
              <a:t>The North Pole has 24 hours of darkness, whereas the South Pole has 24 hours of daylight.</a:t>
            </a:r>
            <a:endParaRPr lang="en-US" dirty="0"/>
          </a:p>
        </p:txBody>
      </p:sp>
      <p:pic>
        <p:nvPicPr>
          <p:cNvPr id="6" name="Picture 2" descr="http://131.91.162.18/nasa/files/images/seasons_sid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8300" y="3962400"/>
            <a:ext cx="2895600" cy="27213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9326</TotalTime>
  <Words>3683</Words>
  <Application>Microsoft Office PowerPoint</Application>
  <PresentationFormat>On-screen Show (4:3)</PresentationFormat>
  <Paragraphs>378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Temperature over  time</vt:lpstr>
      <vt:lpstr>What You Will Be Able To Do After This Module </vt:lpstr>
      <vt:lpstr>Why Temperature Varies </vt:lpstr>
      <vt:lpstr>Latitude and the Seasonal Temperature </vt:lpstr>
      <vt:lpstr>Angle of Solar Radiation and Temperature</vt:lpstr>
      <vt:lpstr>The Seasons</vt:lpstr>
      <vt:lpstr>Summer Solstice</vt:lpstr>
      <vt:lpstr>Fall Equinox</vt:lpstr>
      <vt:lpstr>Winter Solstice </vt:lpstr>
      <vt:lpstr>Spring Equinox </vt:lpstr>
      <vt:lpstr>Properties of                                       a water molecule</vt:lpstr>
      <vt:lpstr>Water’s influence on temperature</vt:lpstr>
      <vt:lpstr>Ocean Currents</vt:lpstr>
      <vt:lpstr>El Niño-Southern Oscillation (ENSO)</vt:lpstr>
      <vt:lpstr>Elevation</vt:lpstr>
      <vt:lpstr>Methods for measuring recent temperatures</vt:lpstr>
      <vt:lpstr>Temperature Anomalies </vt:lpstr>
      <vt:lpstr>Methods for Studying Past Temperature </vt:lpstr>
      <vt:lpstr>Tree Rings and Coral Reefs</vt:lpstr>
      <vt:lpstr>Ice Cores</vt:lpstr>
      <vt:lpstr>Isotope Ratios</vt:lpstr>
      <vt:lpstr>The Water (Hydrologic) Cycle </vt:lpstr>
      <vt:lpstr>The Isotope Ratio for Colder Climates</vt:lpstr>
      <vt:lpstr> The Deuterium to Hydrogen Ratio </vt:lpstr>
      <vt:lpstr>Ocean Sediments </vt:lpstr>
      <vt:lpstr> Temperature Change Over Geologic Time </vt:lpstr>
      <vt:lpstr> The Causes of Glaciation </vt:lpstr>
      <vt:lpstr>eccentricity</vt:lpstr>
      <vt:lpstr>obliquity</vt:lpstr>
      <vt:lpstr>precession</vt:lpstr>
      <vt:lpstr>The Meaning of                      an “Ice Age”</vt:lpstr>
      <vt:lpstr>Climates of the Past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Temperature over time</dc:title>
  <dc:creator>aedwards</dc:creator>
  <cp:lastModifiedBy>Alana Edwards</cp:lastModifiedBy>
  <cp:revision>758</cp:revision>
  <dcterms:created xsi:type="dcterms:W3CDTF">2013-03-25T17:42:57Z</dcterms:created>
  <dcterms:modified xsi:type="dcterms:W3CDTF">2013-05-20T18:13:06Z</dcterms:modified>
</cp:coreProperties>
</file>