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57" r:id="rId7"/>
    <p:sldId id="263" r:id="rId8"/>
    <p:sldId id="264" r:id="rId9"/>
    <p:sldId id="265" r:id="rId10"/>
    <p:sldId id="266" r:id="rId11"/>
    <p:sldId id="268" r:id="rId12"/>
    <p:sldId id="272" r:id="rId13"/>
    <p:sldId id="270" r:id="rId14"/>
    <p:sldId id="271"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DEE"/>
    <a:srgbClr val="E7FDE9"/>
    <a:srgbClr val="D4DFF4"/>
    <a:srgbClr val="DAEFC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56" y="-1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CB8C4E-6F7C-44AE-8B0F-1132D06BAEB4}"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B8C4E-6F7C-44AE-8B0F-1132D06BAEB4}"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B8C4E-6F7C-44AE-8B0F-1132D06BAEB4}"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B8C4E-6F7C-44AE-8B0F-1132D06BAEB4}"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B8C4E-6F7C-44AE-8B0F-1132D06BAEB4}"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CB8C4E-6F7C-44AE-8B0F-1132D06BAEB4}" type="datetimeFigureOut">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CB8C4E-6F7C-44AE-8B0F-1132D06BAEB4}" type="datetimeFigureOut">
              <a:rPr lang="en-US" smtClean="0"/>
              <a:t>5/13/2013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CB8C4E-6F7C-44AE-8B0F-1132D06BAEB4}" type="datetimeFigureOut">
              <a:rPr lang="en-US" smtClean="0"/>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B8C4E-6F7C-44AE-8B0F-1132D06BAEB4}" type="datetimeFigureOut">
              <a:rPr lang="en-US" smtClean="0"/>
              <a:t>5/13/2013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B8C4E-6F7C-44AE-8B0F-1132D06BAEB4}" type="datetimeFigureOut">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B8C4E-6F7C-44AE-8B0F-1132D06BAEB4}" type="datetimeFigureOut">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EA846-A0E5-4EE7-A374-4597F2CEB4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rgbClr val="D4DFF4"/>
            </a:gs>
            <a:gs pos="62000">
              <a:srgbClr val="D2EDEE"/>
            </a:gs>
            <a:gs pos="100000">
              <a:srgbClr val="E7FDE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B8C4E-6F7C-44AE-8B0F-1132D06BAEB4}" type="datetimeFigureOut">
              <a:rPr lang="en-US" smtClean="0"/>
              <a:t>5/13/2013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EA846-A0E5-4EE7-A374-4597F2CEB4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4648200"/>
          </a:xfrm>
        </p:spPr>
        <p:txBody>
          <a:bodyPr>
            <a:noAutofit/>
          </a:bodyPr>
          <a:lstStyle/>
          <a:p>
            <a:r>
              <a:rPr lang="en-US" sz="9600" dirty="0" smtClean="0">
                <a:latin typeface="Copperplate Gothic Bold" pitchFamily="34" charset="0"/>
              </a:rPr>
              <a:t>The Nature of Science</a:t>
            </a:r>
            <a:endParaRPr lang="en-US" sz="9600" dirty="0">
              <a:latin typeface="Copperplate Gothic Bold" pitchFamily="34" charset="0"/>
            </a:endParaRPr>
          </a:p>
        </p:txBody>
      </p:sp>
      <p:sp>
        <p:nvSpPr>
          <p:cNvPr id="3" name="Rectangle 2"/>
          <p:cNvSpPr/>
          <p:nvPr/>
        </p:nvSpPr>
        <p:spPr>
          <a:xfrm>
            <a:off x="152400" y="152400"/>
            <a:ext cx="8839200" cy="6553200"/>
          </a:xfrm>
          <a:prstGeom prst="rect">
            <a:avLst/>
          </a:prstGeom>
          <a:noFill/>
          <a:ln w="523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206514"/>
            <a:ext cx="7467600" cy="1317486"/>
          </a:xfrm>
        </p:spPr>
        <p:txBody>
          <a:bodyPr>
            <a:noAutofit/>
          </a:bodyPr>
          <a:lstStyle/>
          <a:p>
            <a:r>
              <a:rPr lang="en-US" sz="2800" dirty="0" smtClean="0">
                <a:solidFill>
                  <a:schemeClr val="bg1"/>
                </a:solidFill>
                <a:latin typeface="Copperplate Gothic Bold" pitchFamily="34" charset="0"/>
              </a:rPr>
              <a:t>Who Are Scientists and How Do They Decide What To Study?</a:t>
            </a:r>
            <a:br>
              <a:rPr lang="en-US" sz="2800" dirty="0" smtClean="0">
                <a:solidFill>
                  <a:schemeClr val="bg1"/>
                </a:solidFill>
                <a:latin typeface="Copperplate Gothic Bold" pitchFamily="34" charset="0"/>
              </a:rPr>
            </a:br>
            <a:endParaRPr lang="en-US" sz="2800" dirty="0">
              <a:solidFill>
                <a:schemeClr val="bg1"/>
              </a:solidFill>
              <a:latin typeface="Copperplate Gothic Bold" pitchFamily="34" charset="0"/>
            </a:endParaRPr>
          </a:p>
        </p:txBody>
      </p:sp>
      <p:pic>
        <p:nvPicPr>
          <p:cNvPr id="23554" name="Picture 2" descr="C:\Documents and Settings\aedwards.CES_DOMAIN\Local Settings\Temporary Internet Files\Content.IE5\SDYHCE08\MP900408972[1].jpg"/>
          <p:cNvPicPr>
            <a:picLocks noChangeAspect="1" noChangeArrowheads="1"/>
          </p:cNvPicPr>
          <p:nvPr/>
        </p:nvPicPr>
        <p:blipFill>
          <a:blip r:embed="rId2" cstate="print"/>
          <a:srcRect/>
          <a:stretch>
            <a:fillRect/>
          </a:stretch>
        </p:blipFill>
        <p:spPr bwMode="auto">
          <a:xfrm>
            <a:off x="6059556" y="1523999"/>
            <a:ext cx="2547995" cy="2547995"/>
          </a:xfrm>
          <a:prstGeom prst="rect">
            <a:avLst/>
          </a:prstGeom>
          <a:ln>
            <a:noFill/>
          </a:ln>
          <a:effectLst>
            <a:outerShdw blurRad="292100" dist="139700" dir="2700000" algn="tl" rotWithShape="0">
              <a:srgbClr val="333333">
                <a:alpha val="65000"/>
              </a:srgbClr>
            </a:outerShdw>
          </a:effectLst>
        </p:spPr>
      </p:pic>
      <p:pic>
        <p:nvPicPr>
          <p:cNvPr id="23555" name="Picture 3" descr="C:\Documents and Settings\aedwards.CES_DOMAIN\Local Settings\Temporary Internet Files\Content.IE5\T3KTR1TX\MP900313990[1].jpg"/>
          <p:cNvPicPr>
            <a:picLocks noChangeAspect="1" noChangeArrowheads="1"/>
          </p:cNvPicPr>
          <p:nvPr/>
        </p:nvPicPr>
        <p:blipFill>
          <a:blip r:embed="rId3" cstate="print"/>
          <a:srcRect/>
          <a:stretch>
            <a:fillRect/>
          </a:stretch>
        </p:blipFill>
        <p:spPr bwMode="auto">
          <a:xfrm>
            <a:off x="6096000" y="4191000"/>
            <a:ext cx="2511552" cy="25157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33400" y="1772483"/>
            <a:ext cx="5181600" cy="3970318"/>
          </a:xfrm>
          <a:prstGeom prst="rect">
            <a:avLst/>
          </a:prstGeom>
          <a:noFill/>
        </p:spPr>
        <p:txBody>
          <a:bodyPr wrap="square" rtlCol="0">
            <a:spAutoFit/>
          </a:bodyPr>
          <a:lstStyle/>
          <a:p>
            <a:r>
              <a:rPr lang="en-US" dirty="0" smtClean="0"/>
              <a:t>Scientists come from all backgrounds and all parts of the globe. Their diversity allows them to look at problems from a variety of perspectives and search for answers in different ways.</a:t>
            </a:r>
          </a:p>
          <a:p>
            <a:pPr>
              <a:buFont typeface="Arial" pitchFamily="34" charset="0"/>
              <a:buChar char="•"/>
            </a:pPr>
            <a:endParaRPr lang="en-US" dirty="0"/>
          </a:p>
          <a:p>
            <a:r>
              <a:rPr lang="en-US" dirty="0" smtClean="0"/>
              <a:t>Because science and the body of scientific knowledge is so broad, most scientists specialize — just as one doctor decides to become a pediatrician, while another chooses to be a brain surgeon.</a:t>
            </a:r>
          </a:p>
          <a:p>
            <a:pPr>
              <a:buFont typeface="Arial" pitchFamily="34" charset="0"/>
              <a:buChar char="•"/>
            </a:pPr>
            <a:endParaRPr lang="en-US" dirty="0"/>
          </a:p>
          <a:p>
            <a:r>
              <a:rPr lang="en-US" dirty="0"/>
              <a:t>S</a:t>
            </a:r>
            <a:r>
              <a:rPr lang="en-US" dirty="0" smtClean="0"/>
              <a:t>cientists often spend their entire career studying a specific topic and thus may not be qualified to evaluate the results of scientists who are working in other fields of study.</a:t>
            </a:r>
            <a:endParaRPr lang="en-US" dirty="0"/>
          </a:p>
        </p:txBody>
      </p:sp>
      <p:cxnSp>
        <p:nvCxnSpPr>
          <p:cNvPr id="10" name="Straight Connector 9"/>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76200"/>
            <a:ext cx="7391400" cy="1317486"/>
          </a:xfrm>
        </p:spPr>
        <p:txBody>
          <a:bodyPr>
            <a:normAutofit/>
          </a:bodyPr>
          <a:lstStyle/>
          <a:p>
            <a:r>
              <a:rPr lang="en-US" sz="3600" dirty="0" smtClean="0">
                <a:solidFill>
                  <a:schemeClr val="bg1"/>
                </a:solidFill>
                <a:latin typeface="Copperplate Gothic Bold" pitchFamily="34" charset="0"/>
              </a:rPr>
              <a:t>Comparing the work of scientists and detectives</a:t>
            </a:r>
            <a:endParaRPr lang="en-US" sz="3600" dirty="0">
              <a:solidFill>
                <a:schemeClr val="bg1"/>
              </a:solidFill>
              <a:latin typeface="Copperplate Gothic Bold" pitchFamily="34" charset="0"/>
            </a:endParaRPr>
          </a:p>
        </p:txBody>
      </p:sp>
      <p:pic>
        <p:nvPicPr>
          <p:cNvPr id="6" name="Picture 2" descr="C:\Documents and Settings\aedwards.CES_DOMAIN\Local Settings\Temporary Internet Files\Content.IE5\SDYHCE08\MP900387538[1].jpg"/>
          <p:cNvPicPr>
            <a:picLocks noChangeAspect="1" noChangeArrowheads="1"/>
          </p:cNvPicPr>
          <p:nvPr/>
        </p:nvPicPr>
        <p:blipFill>
          <a:blip r:embed="rId2" cstate="print"/>
          <a:srcRect/>
          <a:stretch>
            <a:fillRect/>
          </a:stretch>
        </p:blipFill>
        <p:spPr bwMode="auto">
          <a:xfrm>
            <a:off x="838200" y="1426518"/>
            <a:ext cx="1171839" cy="1642765"/>
          </a:xfrm>
          <a:prstGeom prst="rect">
            <a:avLst/>
          </a:prstGeom>
          <a:ln>
            <a:noFill/>
          </a:ln>
          <a:effectLst>
            <a:outerShdw blurRad="292100" dist="139700" dir="2700000" algn="tl" rotWithShape="0">
              <a:srgbClr val="333333">
                <a:alpha val="65000"/>
              </a:srgbClr>
            </a:outerShdw>
          </a:effectLst>
        </p:spPr>
      </p:pic>
      <p:pic>
        <p:nvPicPr>
          <p:cNvPr id="7" name="Picture 3" descr="C:\Documents and Settings\aedwards.CES_DOMAIN\Local Settings\Temporary Internet Files\Content.IE5\T3KTR1TX\MP900321206[1].jpg"/>
          <p:cNvPicPr>
            <a:picLocks noChangeAspect="1" noChangeArrowheads="1"/>
          </p:cNvPicPr>
          <p:nvPr/>
        </p:nvPicPr>
        <p:blipFill>
          <a:blip r:embed="rId3" cstate="print"/>
          <a:srcRect/>
          <a:stretch>
            <a:fillRect/>
          </a:stretch>
        </p:blipFill>
        <p:spPr bwMode="auto">
          <a:xfrm>
            <a:off x="7055612" y="1371600"/>
            <a:ext cx="1250188" cy="17526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514600" y="1752600"/>
            <a:ext cx="4038600" cy="923330"/>
          </a:xfrm>
          <a:prstGeom prst="rect">
            <a:avLst/>
          </a:prstGeom>
          <a:noFill/>
        </p:spPr>
        <p:txBody>
          <a:bodyPr wrap="square" rtlCol="0">
            <a:spAutoFit/>
          </a:bodyPr>
          <a:lstStyle/>
          <a:p>
            <a:pPr algn="ctr"/>
            <a:r>
              <a:rPr lang="en-US" dirty="0" smtClean="0"/>
              <a:t>Scientists, like detectives, work to reveal and explain the unknown, and their inquiry methods share some similarities.</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071" t="29983" r="53157" b="34903"/>
          <a:stretch/>
        </p:blipFill>
        <p:spPr bwMode="auto">
          <a:xfrm>
            <a:off x="841512" y="3069282"/>
            <a:ext cx="7482707" cy="3717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0"/>
            <a:ext cx="7315200" cy="1337364"/>
          </a:xfrm>
        </p:spPr>
        <p:txBody>
          <a:bodyPr>
            <a:noAutofit/>
          </a:bodyPr>
          <a:lstStyle/>
          <a:p>
            <a:r>
              <a:rPr lang="en-US" sz="2800" dirty="0" smtClean="0">
                <a:solidFill>
                  <a:schemeClr val="bg1"/>
                </a:solidFill>
                <a:latin typeface="Copperplate Gothic Bold" pitchFamily="34" charset="0"/>
              </a:rPr>
              <a:t>The Difference between Scientific and Crime Scene Inquiry</a:t>
            </a:r>
            <a:endParaRPr lang="en-US" sz="2800" dirty="0">
              <a:solidFill>
                <a:schemeClr val="bg1"/>
              </a:solidFill>
              <a:latin typeface="Copperplate Gothic Bold" pitchFamily="34" charset="0"/>
            </a:endParaRPr>
          </a:p>
        </p:txBody>
      </p:sp>
      <p:pic>
        <p:nvPicPr>
          <p:cNvPr id="27650" name="Picture 2" descr="C:\Documents and Settings\aedwards.CES_DOMAIN\Local Settings\Temporary Internet Files\Content.IE5\SDYHCE08\MC900287626[1].wmf"/>
          <p:cNvPicPr>
            <a:picLocks noChangeAspect="1" noChangeArrowheads="1"/>
          </p:cNvPicPr>
          <p:nvPr/>
        </p:nvPicPr>
        <p:blipFill>
          <a:blip r:embed="rId2" cstate="print"/>
          <a:srcRect/>
          <a:stretch>
            <a:fillRect/>
          </a:stretch>
        </p:blipFill>
        <p:spPr bwMode="auto">
          <a:xfrm>
            <a:off x="4568687" y="2189559"/>
            <a:ext cx="4149140" cy="3276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3096" y="2189559"/>
            <a:ext cx="3607904" cy="3416320"/>
          </a:xfrm>
          <a:prstGeom prst="rect">
            <a:avLst/>
          </a:prstGeom>
          <a:noFill/>
        </p:spPr>
        <p:txBody>
          <a:bodyPr wrap="square" rtlCol="0">
            <a:spAutoFit/>
          </a:bodyPr>
          <a:lstStyle/>
          <a:p>
            <a:r>
              <a:rPr lang="en-US" dirty="0" smtClean="0"/>
              <a:t>In our legal system, a jury or judge makes a decision about which side is correct. Once the decision is made, it is usually final because a person can be forced to stand trial only once for a particular crime.</a:t>
            </a:r>
          </a:p>
          <a:p>
            <a:pPr>
              <a:buFont typeface="Arial" pitchFamily="34" charset="0"/>
              <a:buChar char="•"/>
            </a:pPr>
            <a:endParaRPr lang="en-US" dirty="0"/>
          </a:p>
          <a:p>
            <a:r>
              <a:rPr lang="en-US" dirty="0" smtClean="0"/>
              <a:t>The scientific community, however, considers multiple hypotheses to explain the same phenomenon, and scientific inferences are always open to reevaluation by other scientists. </a:t>
            </a:r>
            <a:endParaRPr lang="en-US"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206514"/>
            <a:ext cx="7467600" cy="1317486"/>
          </a:xfrm>
        </p:spPr>
        <p:txBody>
          <a:bodyPr>
            <a:noAutofit/>
          </a:bodyPr>
          <a:lstStyle/>
          <a:p>
            <a:r>
              <a:rPr lang="en-US" sz="2800" dirty="0" smtClean="0">
                <a:solidFill>
                  <a:schemeClr val="bg1"/>
                </a:solidFill>
                <a:latin typeface="Copperplate Gothic Bold" pitchFamily="34" charset="0"/>
              </a:rPr>
              <a:t>Why Do Scientists Argue and Challenge Each Other’s Results?</a:t>
            </a:r>
            <a:br>
              <a:rPr lang="en-US" sz="2800" dirty="0" smtClean="0">
                <a:solidFill>
                  <a:schemeClr val="bg1"/>
                </a:solidFill>
                <a:latin typeface="Copperplate Gothic Bold" pitchFamily="34" charset="0"/>
              </a:rPr>
            </a:br>
            <a:endParaRPr lang="en-US" sz="2800" dirty="0">
              <a:solidFill>
                <a:schemeClr val="bg1"/>
              </a:solidFill>
              <a:latin typeface="Copperplate Gothic Bold" pitchFamily="34" charset="0"/>
            </a:endParaRPr>
          </a:p>
        </p:txBody>
      </p:sp>
      <p:pic>
        <p:nvPicPr>
          <p:cNvPr id="25602" name="Picture 2" descr="C:\Documents and Settings\aedwards.CES_DOMAIN\Local Settings\Temporary Internet Files\Content.IE5\WK8SVEX5\MC900056954[1].wmf"/>
          <p:cNvPicPr>
            <a:picLocks noChangeAspect="1" noChangeArrowheads="1"/>
          </p:cNvPicPr>
          <p:nvPr/>
        </p:nvPicPr>
        <p:blipFill>
          <a:blip r:embed="rId2" cstate="print"/>
          <a:srcRect/>
          <a:stretch>
            <a:fillRect/>
          </a:stretch>
        </p:blipFill>
        <p:spPr bwMode="auto">
          <a:xfrm>
            <a:off x="5410200" y="2286000"/>
            <a:ext cx="3323464" cy="2819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1676400"/>
            <a:ext cx="5029200" cy="5447646"/>
          </a:xfrm>
          <a:prstGeom prst="rect">
            <a:avLst/>
          </a:prstGeom>
          <a:noFill/>
        </p:spPr>
        <p:txBody>
          <a:bodyPr wrap="square" rtlCol="0">
            <a:spAutoFit/>
          </a:bodyPr>
          <a:lstStyle/>
          <a:p>
            <a:r>
              <a:rPr lang="en-US" dirty="0"/>
              <a:t>T</a:t>
            </a:r>
            <a:r>
              <a:rPr lang="en-US" dirty="0" smtClean="0"/>
              <a:t>he back-and-forth debates among scientists may sometimes be confusing to the public, but these challenges and serve a very useful and necessary purpose in advancing scientific knowledge.</a:t>
            </a:r>
          </a:p>
          <a:p>
            <a:pPr>
              <a:buFont typeface="Arial" pitchFamily="34" charset="0"/>
              <a:buChar char="•"/>
            </a:pPr>
            <a:endParaRPr lang="en-US" sz="1600" dirty="0"/>
          </a:p>
          <a:p>
            <a:r>
              <a:rPr lang="en-US" dirty="0" smtClean="0"/>
              <a:t>By using empirical methods, scientists are able to reexamine evidence and data, repeat experiments, replicate research results, and confirm (or reject) explanations.</a:t>
            </a:r>
          </a:p>
          <a:p>
            <a:endParaRPr lang="en-US" sz="1600" dirty="0"/>
          </a:p>
          <a:p>
            <a:r>
              <a:rPr lang="en-US" dirty="0" smtClean="0"/>
              <a:t>Scientists </a:t>
            </a:r>
            <a:r>
              <a:rPr lang="en-US" i="1" u="sng" dirty="0" smtClean="0"/>
              <a:t>want</a:t>
            </a:r>
            <a:r>
              <a:rPr lang="en-US" dirty="0" smtClean="0"/>
              <a:t> other scientists in the same field of study to review their methods and challenge their results because the public and the scientific community will have confidence in their explanations only after other qualified scientists have judged their work to be valid.</a:t>
            </a:r>
          </a:p>
          <a:p>
            <a:endParaRPr lang="en-US" sz="1600" dirty="0"/>
          </a:p>
          <a:p>
            <a:endParaRPr lang="en-US" sz="1600" dirty="0" smtClean="0"/>
          </a:p>
          <a:p>
            <a:endParaRPr lang="en-US" sz="1600" dirty="0"/>
          </a:p>
          <a:p>
            <a:endParaRPr lang="en-US" sz="1600"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321918"/>
            <a:ext cx="7391400" cy="1184964"/>
          </a:xfrm>
        </p:spPr>
        <p:txBody>
          <a:bodyPr>
            <a:normAutofit fontScale="90000"/>
          </a:bodyPr>
          <a:lstStyle/>
          <a:p>
            <a:r>
              <a:rPr lang="en-US" sz="4000" dirty="0" smtClean="0">
                <a:solidFill>
                  <a:schemeClr val="bg1"/>
                </a:solidFill>
                <a:latin typeface="Copperplate Gothic Bold" pitchFamily="34" charset="0"/>
              </a:rPr>
              <a:t>What Is a Scientific Argument?</a:t>
            </a:r>
            <a:r>
              <a:rPr lang="en-US" dirty="0" smtClean="0">
                <a:solidFill>
                  <a:schemeClr val="bg1"/>
                </a:solidFill>
                <a:latin typeface="Copperplate Gothic Bold" pitchFamily="34" charset="0"/>
              </a:rPr>
              <a:t/>
            </a:r>
            <a:br>
              <a:rPr lang="en-US" dirty="0" smtClean="0">
                <a:solidFill>
                  <a:schemeClr val="bg1"/>
                </a:solidFill>
                <a:latin typeface="Copperplate Gothic Bold" pitchFamily="34" charset="0"/>
              </a:rPr>
            </a:br>
            <a:endParaRPr lang="en-US" dirty="0">
              <a:solidFill>
                <a:schemeClr val="bg1"/>
              </a:solidFill>
              <a:latin typeface="Copperplate Gothic Bold" pitchFamily="34" charset="0"/>
            </a:endParaRPr>
          </a:p>
        </p:txBody>
      </p:sp>
      <p:pic>
        <p:nvPicPr>
          <p:cNvPr id="28674" name="Picture 2"/>
          <p:cNvPicPr>
            <a:picLocks noChangeAspect="1" noChangeArrowheads="1"/>
          </p:cNvPicPr>
          <p:nvPr/>
        </p:nvPicPr>
        <p:blipFill rotWithShape="1">
          <a:blip r:embed="rId2" cstate="print"/>
          <a:srcRect l="28435" t="49528" r="7268" b="30260"/>
          <a:stretch/>
        </p:blipFill>
        <p:spPr bwMode="auto">
          <a:xfrm>
            <a:off x="785964" y="3028088"/>
            <a:ext cx="7611827" cy="19249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42901" y="1524000"/>
            <a:ext cx="4114800" cy="1692771"/>
          </a:xfrm>
          <a:prstGeom prst="rect">
            <a:avLst/>
          </a:prstGeom>
          <a:noFill/>
        </p:spPr>
        <p:txBody>
          <a:bodyPr wrap="square" rtlCol="0">
            <a:spAutoFit/>
          </a:bodyPr>
          <a:lstStyle/>
          <a:p>
            <a:r>
              <a:rPr lang="en-US" dirty="0" smtClean="0"/>
              <a:t>A </a:t>
            </a:r>
            <a:r>
              <a:rPr lang="en-US" b="1" dirty="0" smtClean="0"/>
              <a:t>scientific argument</a:t>
            </a:r>
            <a:r>
              <a:rPr lang="en-US" dirty="0" smtClean="0"/>
              <a:t> is defined as people disagreeing about scientific explanations (claims) using empirical data (evidence) to justify their side of the argument.</a:t>
            </a:r>
          </a:p>
          <a:p>
            <a:pPr>
              <a:buFont typeface="Arial" pitchFamily="34" charset="0"/>
              <a:buChar char="•"/>
            </a:pPr>
            <a:endParaRPr lang="en-US" sz="1600" dirty="0"/>
          </a:p>
          <a:p>
            <a:pPr>
              <a:buFont typeface="Arial" pitchFamily="34" charset="0"/>
              <a:buChar char="•"/>
            </a:pPr>
            <a:endParaRPr lang="en-US" sz="1600" dirty="0" smtClean="0"/>
          </a:p>
        </p:txBody>
      </p:sp>
      <p:sp>
        <p:nvSpPr>
          <p:cNvPr id="6" name="TextBox 5"/>
          <p:cNvSpPr txBox="1"/>
          <p:nvPr/>
        </p:nvSpPr>
        <p:spPr>
          <a:xfrm>
            <a:off x="4591877" y="1524000"/>
            <a:ext cx="4552123" cy="1477328"/>
          </a:xfrm>
          <a:prstGeom prst="rect">
            <a:avLst/>
          </a:prstGeom>
          <a:noFill/>
        </p:spPr>
        <p:txBody>
          <a:bodyPr wrap="square" rtlCol="0">
            <a:spAutoFit/>
          </a:bodyPr>
          <a:lstStyle/>
          <a:p>
            <a:r>
              <a:rPr lang="en-US" dirty="0"/>
              <a:t>Scientists identify weaknesses and limitations in others’ arguments, with the ultimate goal of refining and improving scientific explanations and experimental designs. This process is known as </a:t>
            </a:r>
            <a:r>
              <a:rPr lang="en-US" b="1" dirty="0"/>
              <a:t>evidence-based argumentation</a:t>
            </a:r>
            <a:r>
              <a:rPr lang="en-US" b="1" dirty="0" smtClean="0"/>
              <a:t>.</a:t>
            </a:r>
            <a:endParaRPr lang="en-US" b="1" dirty="0"/>
          </a:p>
        </p:txBody>
      </p:sp>
      <p:sp>
        <p:nvSpPr>
          <p:cNvPr id="3" name="TextBox 2"/>
          <p:cNvSpPr txBox="1"/>
          <p:nvPr/>
        </p:nvSpPr>
        <p:spPr>
          <a:xfrm>
            <a:off x="304801" y="5055275"/>
            <a:ext cx="4191000" cy="2031325"/>
          </a:xfrm>
          <a:prstGeom prst="rect">
            <a:avLst/>
          </a:prstGeom>
          <a:noFill/>
        </p:spPr>
        <p:txBody>
          <a:bodyPr wrap="square" rtlCol="0">
            <a:spAutoFit/>
          </a:bodyPr>
          <a:lstStyle/>
          <a:p>
            <a:r>
              <a:rPr lang="en-US" dirty="0"/>
              <a:t>Scientific argumentation requires scientists to support their claims with evidence that has been gathered through observation or experimentation and then to use logic and reason to justify why that evidence supports their claims.</a:t>
            </a:r>
          </a:p>
          <a:p>
            <a:pPr>
              <a:buFont typeface="Arial" pitchFamily="34" charset="0"/>
              <a:buChar char="•"/>
            </a:pPr>
            <a:endParaRPr lang="en-US" dirty="0"/>
          </a:p>
        </p:txBody>
      </p:sp>
      <p:sp>
        <p:nvSpPr>
          <p:cNvPr id="4" name="TextBox 3"/>
          <p:cNvSpPr txBox="1"/>
          <p:nvPr/>
        </p:nvSpPr>
        <p:spPr>
          <a:xfrm>
            <a:off x="4838700" y="5059017"/>
            <a:ext cx="4229100" cy="1754327"/>
          </a:xfrm>
          <a:prstGeom prst="rect">
            <a:avLst/>
          </a:prstGeom>
          <a:noFill/>
        </p:spPr>
        <p:txBody>
          <a:bodyPr wrap="square" rtlCol="0">
            <a:spAutoFit/>
          </a:bodyPr>
          <a:lstStyle/>
          <a:p>
            <a:r>
              <a:rPr lang="en-US" dirty="0"/>
              <a:t>Scientific arguments use evidence and data rather than belief or opinion to support a claim because evidence and data can be empirically reexamined and retested, whereas beliefs and opinions cannot be empirically verified.</a:t>
            </a:r>
          </a:p>
        </p:txBody>
      </p:sp>
      <p:cxnSp>
        <p:nvCxnSpPr>
          <p:cNvPr id="11" name="Straight Connector 10"/>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457200"/>
            <a:ext cx="7391400" cy="860286"/>
          </a:xfrm>
        </p:spPr>
        <p:txBody>
          <a:bodyPr>
            <a:noAutofit/>
          </a:bodyPr>
          <a:lstStyle/>
          <a:p>
            <a:r>
              <a:rPr lang="en-US" sz="3200" dirty="0" smtClean="0">
                <a:solidFill>
                  <a:schemeClr val="bg1"/>
                </a:solidFill>
                <a:latin typeface="Copperplate Gothic Bold" pitchFamily="34" charset="0"/>
              </a:rPr>
              <a:t>Why Must Scientists Be Skeptics?</a:t>
            </a:r>
            <a:br>
              <a:rPr lang="en-US" sz="3200"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sp>
        <p:nvSpPr>
          <p:cNvPr id="4" name="TextBox 3"/>
          <p:cNvSpPr txBox="1"/>
          <p:nvPr/>
        </p:nvSpPr>
        <p:spPr>
          <a:xfrm>
            <a:off x="609600" y="1981200"/>
            <a:ext cx="8001000" cy="3970318"/>
          </a:xfrm>
          <a:prstGeom prst="rect">
            <a:avLst/>
          </a:prstGeom>
          <a:noFill/>
        </p:spPr>
        <p:txBody>
          <a:bodyPr wrap="square" rtlCol="0">
            <a:spAutoFit/>
          </a:bodyPr>
          <a:lstStyle/>
          <a:p>
            <a:pPr algn="ctr"/>
            <a:r>
              <a:rPr lang="en-US" i="1" dirty="0" smtClean="0"/>
              <a:t>Skepticism is the act of suspending judgment (the opposite of jumping to conclusions) when evaluating an explanation or claims. </a:t>
            </a:r>
            <a:endParaRPr lang="en-US" i="1" dirty="0"/>
          </a:p>
          <a:p>
            <a:endParaRPr lang="en-US" dirty="0" smtClean="0"/>
          </a:p>
          <a:p>
            <a:r>
              <a:rPr lang="en-US" dirty="0" smtClean="0"/>
              <a:t>Being skeptical allows scientists to consider all possibilities and systematically question all information in the course of an investigation.</a:t>
            </a:r>
          </a:p>
          <a:p>
            <a:endParaRPr lang="en-US" dirty="0"/>
          </a:p>
          <a:p>
            <a:r>
              <a:rPr lang="en-US" dirty="0" smtClean="0"/>
              <a:t>Skepticism helps scientists to remain objective when performing scientific inquiry and research. It forces them to examine claims (their own and those of others) to be certain that there is sufficient evidence to back them up.</a:t>
            </a:r>
          </a:p>
          <a:p>
            <a:endParaRPr lang="en-US" dirty="0" smtClean="0"/>
          </a:p>
          <a:p>
            <a:endParaRPr lang="en-US" dirty="0"/>
          </a:p>
          <a:p>
            <a:pPr algn="ctr"/>
            <a:r>
              <a:rPr lang="en-US" i="1" dirty="0" smtClean="0"/>
              <a:t>Skeptics do not doubt every claim, only those backed by insufficient evidence or by data that have been improperly collected, are not relevant, or cannot support the rationale being made.</a:t>
            </a:r>
            <a:endParaRPr lang="en-US" i="1" dirty="0"/>
          </a:p>
        </p:txBody>
      </p:sp>
      <p:cxnSp>
        <p:nvCxnSpPr>
          <p:cNvPr id="8" name="Straight Connector 7"/>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262836"/>
            <a:ext cx="7414591" cy="1337364"/>
          </a:xfrm>
        </p:spPr>
        <p:txBody>
          <a:bodyPr>
            <a:normAutofit fontScale="90000"/>
          </a:bodyPr>
          <a:lstStyle/>
          <a:p>
            <a:r>
              <a:rPr lang="en-US" sz="3100" dirty="0" smtClean="0">
                <a:solidFill>
                  <a:schemeClr val="bg1"/>
                </a:solidFill>
                <a:latin typeface="Copperplate Gothic Bold" pitchFamily="34" charset="0"/>
              </a:rPr>
              <a:t>What Is the Difference Between Skepticism and Denial?</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5" name="TextBox 4"/>
          <p:cNvSpPr txBox="1"/>
          <p:nvPr/>
        </p:nvSpPr>
        <p:spPr>
          <a:xfrm>
            <a:off x="228600" y="1524000"/>
            <a:ext cx="4648200" cy="5078314"/>
          </a:xfrm>
          <a:prstGeom prst="rect">
            <a:avLst/>
          </a:prstGeom>
          <a:noFill/>
        </p:spPr>
        <p:txBody>
          <a:bodyPr wrap="square" rtlCol="0">
            <a:spAutoFit/>
          </a:bodyPr>
          <a:lstStyle/>
          <a:p>
            <a:r>
              <a:rPr lang="en-US" dirty="0" smtClean="0"/>
              <a:t>Skepticism allows scientists to reach logical conclusions supported by evidence that has been examined and confirmed by others in the same field, even when that evidence does not confirm absolute certainty. </a:t>
            </a:r>
          </a:p>
          <a:p>
            <a:endParaRPr lang="en-US" dirty="0"/>
          </a:p>
          <a:p>
            <a:r>
              <a:rPr lang="en-US" dirty="0"/>
              <a:t>D</a:t>
            </a:r>
            <a:r>
              <a:rPr lang="en-US" dirty="0" smtClean="0"/>
              <a:t>enial is the act of clinging to an idea or belief despite the presence of overwhelming evidence to the contrary.</a:t>
            </a:r>
          </a:p>
          <a:p>
            <a:pPr>
              <a:buFont typeface="Arial" pitchFamily="34" charset="0"/>
              <a:buChar char="•"/>
            </a:pPr>
            <a:endParaRPr lang="en-US" dirty="0"/>
          </a:p>
          <a:p>
            <a:r>
              <a:rPr lang="en-US" dirty="0" smtClean="0"/>
              <a:t>Science works to determine the statistical probability of a claim’s accuracy, not its certainty.</a:t>
            </a:r>
          </a:p>
          <a:p>
            <a:pPr>
              <a:buFont typeface="Arial" pitchFamily="34" charset="0"/>
              <a:buChar char="•"/>
            </a:pPr>
            <a:endParaRPr lang="en-US" dirty="0"/>
          </a:p>
          <a:p>
            <a:r>
              <a:rPr lang="en-US" dirty="0" smtClean="0"/>
              <a:t>Denial can be counter-productive by preventing appropriate planning and timely action that might delay or lessen the severity of the changes.</a:t>
            </a:r>
            <a:endParaRPr lang="en-US" dirty="0"/>
          </a:p>
        </p:txBody>
      </p:sp>
      <p:sp>
        <p:nvSpPr>
          <p:cNvPr id="3" name="Rounded Rectangle 2"/>
          <p:cNvSpPr/>
          <p:nvPr/>
        </p:nvSpPr>
        <p:spPr>
          <a:xfrm>
            <a:off x="5562600" y="2057400"/>
            <a:ext cx="2895600" cy="38100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“Skepticism is healthy both in science and society; denial is not.”</a:t>
            </a:r>
          </a:p>
          <a:p>
            <a:pPr algn="ctr"/>
            <a:endParaRPr lang="en-US" dirty="0"/>
          </a:p>
          <a:p>
            <a:pPr algn="ctr"/>
            <a:r>
              <a:rPr lang="en-US" i="1" dirty="0" smtClean="0"/>
              <a:t>(Washington &amp; Cook, 2011,  p.2)</a:t>
            </a:r>
            <a:endParaRPr lang="en-US" i="1"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315843"/>
            <a:ext cx="7391400" cy="1131957"/>
          </a:xfrm>
        </p:spPr>
        <p:txBody>
          <a:bodyPr>
            <a:noAutofit/>
          </a:bodyPr>
          <a:lstStyle/>
          <a:p>
            <a:r>
              <a:rPr lang="en-US" sz="2800" dirty="0" smtClean="0">
                <a:solidFill>
                  <a:schemeClr val="bg1"/>
                </a:solidFill>
                <a:latin typeface="Copperplate Gothic Bold" pitchFamily="34" charset="0"/>
              </a:rPr>
              <a:t>How Do Scientists Collaborate and Reach Consensus?</a:t>
            </a:r>
            <a:r>
              <a:rPr lang="en-US" sz="3200" dirty="0" smtClean="0">
                <a:solidFill>
                  <a:schemeClr val="bg1"/>
                </a:solidFill>
                <a:latin typeface="Copperplate Gothic Bold" pitchFamily="34" charset="0"/>
              </a:rPr>
              <a:t/>
            </a:r>
            <a:br>
              <a:rPr lang="en-US" sz="3200"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pic>
        <p:nvPicPr>
          <p:cNvPr id="30722" name="Picture 2" descr="http://131.91.162.18/nasa/sites/default/files/images/TheNatureOfScience/Journals.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36" b="100000" l="244" r="100000"/>
                    </a14:imgEffect>
                  </a14:imgLayer>
                </a14:imgProps>
              </a:ext>
            </a:extLst>
          </a:blip>
          <a:srcRect/>
          <a:stretch>
            <a:fillRect/>
          </a:stretch>
        </p:blipFill>
        <p:spPr bwMode="auto">
          <a:xfrm>
            <a:off x="4800600" y="2209800"/>
            <a:ext cx="4230686" cy="2971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81000" y="2057400"/>
            <a:ext cx="4419600" cy="4185762"/>
          </a:xfrm>
          <a:prstGeom prst="rect">
            <a:avLst/>
          </a:prstGeom>
          <a:noFill/>
        </p:spPr>
        <p:txBody>
          <a:bodyPr wrap="square" rtlCol="0">
            <a:spAutoFit/>
          </a:bodyPr>
          <a:lstStyle/>
          <a:p>
            <a:r>
              <a:rPr lang="en-US" dirty="0"/>
              <a:t>C</a:t>
            </a:r>
            <a:r>
              <a:rPr lang="en-US" dirty="0" smtClean="0"/>
              <a:t>hallenging other scientists’ explanations of natural phenomena may seem unfriendly, but it is actually a form of collaboration (working together).</a:t>
            </a:r>
          </a:p>
          <a:p>
            <a:endParaRPr lang="en-US" dirty="0"/>
          </a:p>
          <a:p>
            <a:r>
              <a:rPr lang="en-US" dirty="0" smtClean="0"/>
              <a:t>Reviewing and questioning scientists’ methods, data, and findings, allows scientists not only improve their work, but also to communicate more effectively.</a:t>
            </a:r>
          </a:p>
          <a:p>
            <a:pPr>
              <a:buFont typeface="Arial" pitchFamily="34" charset="0"/>
              <a:buChar char="•"/>
            </a:pPr>
            <a:endParaRPr lang="en-US" dirty="0"/>
          </a:p>
          <a:p>
            <a:r>
              <a:rPr lang="en-US" dirty="0" smtClean="0"/>
              <a:t>The </a:t>
            </a:r>
            <a:r>
              <a:rPr lang="en-US" b="1" dirty="0" smtClean="0"/>
              <a:t>peer-review process</a:t>
            </a:r>
            <a:r>
              <a:rPr lang="en-US" dirty="0" smtClean="0"/>
              <a:t> serves as a quality-control check before scientific research is published.</a:t>
            </a:r>
          </a:p>
          <a:p>
            <a:pPr>
              <a:buFont typeface="Arial" pitchFamily="34" charset="0"/>
              <a:buChar char="•"/>
            </a:pPr>
            <a:endParaRPr lang="en-US" sz="1600" dirty="0"/>
          </a:p>
          <a:p>
            <a:endParaRPr lang="en-US" sz="1600"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76200"/>
            <a:ext cx="7391400" cy="1317486"/>
          </a:xfrm>
        </p:spPr>
        <p:txBody>
          <a:bodyPr>
            <a:normAutofit/>
          </a:bodyPr>
          <a:lstStyle/>
          <a:p>
            <a:r>
              <a:rPr lang="en-US" sz="3200" dirty="0" smtClean="0">
                <a:solidFill>
                  <a:schemeClr val="bg1"/>
                </a:solidFill>
                <a:latin typeface="Copperplate Gothic Bold" pitchFamily="34" charset="0"/>
              </a:rPr>
              <a:t>The Scientific </a:t>
            </a:r>
            <a:r>
              <a:rPr lang="en-US" sz="3200" dirty="0" smtClean="0">
                <a:solidFill>
                  <a:schemeClr val="bg1"/>
                </a:solidFill>
                <a:latin typeface="Copperplate Gothic Bold" pitchFamily="34" charset="0"/>
              </a:rPr>
              <a:t>                                  Peer </a:t>
            </a:r>
            <a:r>
              <a:rPr lang="en-US" sz="3200" dirty="0" smtClean="0">
                <a:solidFill>
                  <a:schemeClr val="bg1"/>
                </a:solidFill>
                <a:latin typeface="Copperplate Gothic Bold" pitchFamily="34" charset="0"/>
              </a:rPr>
              <a:t>Review </a:t>
            </a:r>
            <a:r>
              <a:rPr lang="en-US" sz="3200" dirty="0" smtClean="0">
                <a:solidFill>
                  <a:schemeClr val="bg1"/>
                </a:solidFill>
                <a:latin typeface="Copperplate Gothic Bold" pitchFamily="34" charset="0"/>
              </a:rPr>
              <a:t>Process </a:t>
            </a:r>
            <a:endParaRPr lang="en-US" sz="3200" dirty="0">
              <a:solidFill>
                <a:schemeClr val="bg1"/>
              </a:solidFill>
              <a:latin typeface="Copperplate Gothic Bold" pitchFamily="34" charset="0"/>
            </a:endParaRPr>
          </a:p>
        </p:txBody>
      </p:sp>
      <p:pic>
        <p:nvPicPr>
          <p:cNvPr id="32770" name="Picture 2" descr="IPCC Scientists "/>
          <p:cNvPicPr>
            <a:picLocks noChangeAspect="1" noChangeArrowheads="1"/>
          </p:cNvPicPr>
          <p:nvPr/>
        </p:nvPicPr>
        <p:blipFill>
          <a:blip r:embed="rId2" cstate="print"/>
          <a:srcRect/>
          <a:stretch>
            <a:fillRect/>
          </a:stretch>
        </p:blipFill>
        <p:spPr bwMode="auto">
          <a:xfrm>
            <a:off x="4724400" y="2057400"/>
            <a:ext cx="4114798" cy="2743200"/>
          </a:xfrm>
          <a:prstGeom prst="rect">
            <a:avLst/>
          </a:prstGeom>
          <a:noFill/>
        </p:spPr>
      </p:pic>
      <p:sp>
        <p:nvSpPr>
          <p:cNvPr id="5" name="TextBox 4"/>
          <p:cNvSpPr txBox="1"/>
          <p:nvPr/>
        </p:nvSpPr>
        <p:spPr>
          <a:xfrm>
            <a:off x="381000" y="1066800"/>
            <a:ext cx="4191000" cy="6247866"/>
          </a:xfrm>
          <a:prstGeom prst="rect">
            <a:avLst/>
          </a:prstGeom>
          <a:noFill/>
        </p:spPr>
        <p:txBody>
          <a:bodyPr wrap="square" rtlCol="0">
            <a:spAutoFit/>
          </a:bodyPr>
          <a:lstStyle/>
          <a:p>
            <a:pPr algn="ctr"/>
            <a:r>
              <a:rPr lang="en-US" sz="1600" b="1" dirty="0" smtClean="0"/>
              <a:t>The Peer Review Process</a:t>
            </a:r>
          </a:p>
          <a:p>
            <a:pPr algn="ctr"/>
            <a:endParaRPr lang="en-US" sz="1600" b="1" dirty="0" smtClean="0"/>
          </a:p>
          <a:p>
            <a:pPr marL="342900" indent="-342900">
              <a:buAutoNum type="arabicPeriod"/>
            </a:pPr>
            <a:r>
              <a:rPr lang="en-US" sz="1600" dirty="0" smtClean="0"/>
              <a:t>Scientists submit their research in the form of an article (or paper) to a scientific journal. </a:t>
            </a:r>
          </a:p>
          <a:p>
            <a:pPr marL="342900" indent="-342900">
              <a:buAutoNum type="arabicPeriod"/>
            </a:pPr>
            <a:r>
              <a:rPr lang="en-US" sz="1600" dirty="0" smtClean="0"/>
              <a:t>Scientists in related fields (peers) read and evaluate the submitted article. </a:t>
            </a:r>
            <a:r>
              <a:rPr lang="en-US" sz="1600" dirty="0"/>
              <a:t>T</a:t>
            </a:r>
            <a:r>
              <a:rPr lang="en-US" sz="1600" dirty="0" smtClean="0"/>
              <a:t>hey recommend changes to the author(s) that would improve the article or research. </a:t>
            </a:r>
          </a:p>
          <a:p>
            <a:pPr marL="342900" indent="-342900">
              <a:buAutoNum type="arabicPeriod"/>
            </a:pPr>
            <a:r>
              <a:rPr lang="en-US" sz="1600" dirty="0" smtClean="0"/>
              <a:t>The scientists make the recommended changes or explain why they did not.</a:t>
            </a:r>
          </a:p>
          <a:p>
            <a:pPr marL="342900" indent="-342900">
              <a:buFontTx/>
              <a:buAutoNum type="arabicPeriod"/>
            </a:pPr>
            <a:r>
              <a:rPr lang="en-US" sz="1600" dirty="0"/>
              <a:t>Once papers are presented at conferences or are published, the wider scientific community has an opportunity to review and challenge the research. </a:t>
            </a:r>
            <a:endParaRPr lang="en-US" sz="1600" dirty="0" smtClean="0"/>
          </a:p>
          <a:p>
            <a:pPr marL="342900" indent="-342900">
              <a:buFontTx/>
              <a:buAutoNum type="arabicPeriod"/>
            </a:pPr>
            <a:endParaRPr lang="en-US" sz="1600" dirty="0"/>
          </a:p>
          <a:p>
            <a:r>
              <a:rPr lang="en-US" sz="1600" dirty="0" smtClean="0"/>
              <a:t>When the work being reviewed can be repeated and confirmed, the scientific community is likely to reach consensus (agreement) and accept the findings and explanations as valid. </a:t>
            </a:r>
            <a:r>
              <a:rPr lang="en-US" sz="1600" dirty="0"/>
              <a:t> </a:t>
            </a:r>
            <a:r>
              <a:rPr lang="en-US" sz="1600" dirty="0" smtClean="0"/>
              <a:t>If scientists cannot confirm or validate the research, those explanations or ideas are likely to be challenged, or even rejected.</a:t>
            </a:r>
          </a:p>
          <a:p>
            <a:endParaRPr lang="en-US" sz="1600" dirty="0"/>
          </a:p>
          <a:p>
            <a:endParaRPr lang="en-US" sz="1600" dirty="0"/>
          </a:p>
        </p:txBody>
      </p:sp>
      <p:sp>
        <p:nvSpPr>
          <p:cNvPr id="3" name="TextBox 2"/>
          <p:cNvSpPr txBox="1"/>
          <p:nvPr/>
        </p:nvSpPr>
        <p:spPr>
          <a:xfrm>
            <a:off x="4800600" y="4953000"/>
            <a:ext cx="4343400" cy="1754327"/>
          </a:xfrm>
          <a:prstGeom prst="rect">
            <a:avLst/>
          </a:prstGeom>
          <a:noFill/>
        </p:spPr>
        <p:txBody>
          <a:bodyPr wrap="square" rtlCol="0">
            <a:spAutoFit/>
          </a:bodyPr>
          <a:lstStyle/>
          <a:p>
            <a:endParaRPr lang="en-US" dirty="0"/>
          </a:p>
          <a:p>
            <a:r>
              <a:rPr lang="en-US" i="1" dirty="0" smtClean="0"/>
              <a:t>Acceptance of an explanation ultimately depends on which one best explains the most observations. This peer review process is how scientific knowledge accumulates over time. </a:t>
            </a:r>
            <a:endParaRPr lang="en-US" i="1"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0"/>
            <a:ext cx="7467600" cy="1317486"/>
          </a:xfrm>
        </p:spPr>
        <p:txBody>
          <a:bodyPr>
            <a:noAutofit/>
          </a:bodyPr>
          <a:lstStyle/>
          <a:p>
            <a:r>
              <a:rPr lang="en-US" sz="3200" dirty="0" smtClean="0">
                <a:solidFill>
                  <a:schemeClr val="bg1"/>
                </a:solidFill>
                <a:latin typeface="Copperplate Gothic Bold" pitchFamily="34" charset="0"/>
              </a:rPr>
              <a:t>Intergovernmental Panel on Climate Change (IPCC)</a:t>
            </a:r>
            <a:endParaRPr lang="en-US" sz="3200" dirty="0">
              <a:solidFill>
                <a:schemeClr val="bg1"/>
              </a:solidFill>
              <a:latin typeface="Copperplate Gothic Bold" pitchFamily="34" charset="0"/>
            </a:endParaRPr>
          </a:p>
        </p:txBody>
      </p:sp>
      <p:pic>
        <p:nvPicPr>
          <p:cNvPr id="33794" name="Picture 2" descr="IPCC 2007 Synthesis Report"/>
          <p:cNvPicPr>
            <a:picLocks noChangeAspect="1" noChangeArrowheads="1"/>
          </p:cNvPicPr>
          <p:nvPr/>
        </p:nvPicPr>
        <p:blipFill>
          <a:blip r:embed="rId2" cstate="print"/>
          <a:srcRect/>
          <a:stretch>
            <a:fillRect/>
          </a:stretch>
        </p:blipFill>
        <p:spPr bwMode="auto">
          <a:xfrm>
            <a:off x="5715000" y="1981200"/>
            <a:ext cx="3019425" cy="3822057"/>
          </a:xfrm>
          <a:prstGeom prst="rect">
            <a:avLst/>
          </a:prstGeom>
          <a:noFill/>
        </p:spPr>
      </p:pic>
      <p:sp>
        <p:nvSpPr>
          <p:cNvPr id="6" name="TextBox 5"/>
          <p:cNvSpPr txBox="1"/>
          <p:nvPr/>
        </p:nvSpPr>
        <p:spPr>
          <a:xfrm>
            <a:off x="152400" y="1676400"/>
            <a:ext cx="5105400" cy="4770537"/>
          </a:xfrm>
          <a:prstGeom prst="rect">
            <a:avLst/>
          </a:prstGeom>
          <a:noFill/>
        </p:spPr>
        <p:txBody>
          <a:bodyPr wrap="square" rtlCol="0">
            <a:spAutoFit/>
          </a:bodyPr>
          <a:lstStyle/>
          <a:p>
            <a:r>
              <a:rPr lang="en-US" sz="1600" dirty="0" smtClean="0"/>
              <a:t>One example of extensive and international collaboration among scientists is the Intergovernmental Panel on Climate Change (IPCC).</a:t>
            </a:r>
          </a:p>
          <a:p>
            <a:pPr>
              <a:buFont typeface="Arial" pitchFamily="34" charset="0"/>
              <a:buChar char="•"/>
            </a:pPr>
            <a:endParaRPr lang="en-US" sz="1600" dirty="0"/>
          </a:p>
          <a:p>
            <a:r>
              <a:rPr lang="en-US" sz="1600" dirty="0" smtClean="0"/>
              <a:t>The panel is divided into three working groups that include over a thousand scientists from all over the globe.</a:t>
            </a:r>
          </a:p>
          <a:p>
            <a:r>
              <a:rPr lang="en-US" sz="1600" dirty="0" smtClean="0"/>
              <a:t>	</a:t>
            </a:r>
            <a:r>
              <a:rPr lang="en-US" sz="1600" b="1" dirty="0" smtClean="0"/>
              <a:t>Working Group I </a:t>
            </a:r>
            <a:r>
              <a:rPr lang="en-US" sz="1600" dirty="0" smtClean="0"/>
              <a:t>assesses the latest 	understanding of the science of climate change. </a:t>
            </a:r>
          </a:p>
          <a:p>
            <a:r>
              <a:rPr lang="en-US" sz="1600" dirty="0" smtClean="0"/>
              <a:t>	</a:t>
            </a:r>
            <a:r>
              <a:rPr lang="en-US" sz="1600" b="1" dirty="0" smtClean="0"/>
              <a:t>Working Group II </a:t>
            </a:r>
            <a:r>
              <a:rPr lang="en-US" sz="1600" dirty="0" smtClean="0"/>
              <a:t>assesses the potential effects 	of climate change on both natural and 	socioeconomic systems. </a:t>
            </a:r>
          </a:p>
          <a:p>
            <a:r>
              <a:rPr lang="en-US" sz="1600" dirty="0"/>
              <a:t>	</a:t>
            </a:r>
            <a:r>
              <a:rPr lang="en-US" sz="1600" b="1" dirty="0" smtClean="0"/>
              <a:t>Working Group III </a:t>
            </a:r>
            <a:r>
              <a:rPr lang="en-US" sz="1600" dirty="0" smtClean="0"/>
              <a:t>analyzes the options for 	avoiding (or mitigating, limiting, or offsetting) 	the effects of climate change.</a:t>
            </a:r>
          </a:p>
          <a:p>
            <a:pPr>
              <a:buFont typeface="Arial" pitchFamily="34" charset="0"/>
              <a:buChar char="•"/>
            </a:pPr>
            <a:endParaRPr lang="en-US" sz="1600" dirty="0"/>
          </a:p>
          <a:p>
            <a:r>
              <a:rPr lang="en-US" sz="1600" dirty="0" smtClean="0"/>
              <a:t>IPCC scientists read the most current peer-reviewed, published scientific papers on climate change and assess these findings in comprehensive reports that are published approximately every 6 years.</a:t>
            </a:r>
            <a:endParaRPr lang="en-US" sz="1600"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C:\Documents and Settings\aedwards.CES_DOMAIN\Local Settings\Temporary Internet Files\Content.IE5\WK8SVEX5\MP900414057[1].jpg"/>
          <p:cNvPicPr>
            <a:picLocks noChangeAspect="1" noChangeArrowheads="1"/>
          </p:cNvPicPr>
          <p:nvPr/>
        </p:nvPicPr>
        <p:blipFill>
          <a:blip r:embed="rId2" cstate="print"/>
          <a:srcRect/>
          <a:stretch>
            <a:fillRect/>
          </a:stretch>
        </p:blipFill>
        <p:spPr bwMode="auto">
          <a:xfrm>
            <a:off x="5029200" y="1447800"/>
            <a:ext cx="3676135" cy="23786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4800" y="1447800"/>
            <a:ext cx="4724400" cy="6740307"/>
          </a:xfrm>
          <a:prstGeom prst="rect">
            <a:avLst/>
          </a:prstGeom>
          <a:noFill/>
        </p:spPr>
        <p:txBody>
          <a:bodyPr wrap="square" rtlCol="0">
            <a:spAutoFit/>
          </a:bodyPr>
          <a:lstStyle/>
          <a:p>
            <a:r>
              <a:rPr lang="en-US" b="1" dirty="0" smtClean="0"/>
              <a:t>Similarities</a:t>
            </a:r>
          </a:p>
          <a:p>
            <a:endParaRPr lang="en-US" b="1" dirty="0"/>
          </a:p>
          <a:p>
            <a:pPr marL="285750" indent="-285750">
              <a:buFont typeface="Arial" pitchFamily="34" charset="0"/>
              <a:buChar char="•"/>
            </a:pPr>
            <a:r>
              <a:rPr lang="en-US" dirty="0" smtClean="0"/>
              <a:t>Both observe and record changes in variables. </a:t>
            </a:r>
          </a:p>
          <a:p>
            <a:pPr marL="285750" indent="-285750">
              <a:buFont typeface="Arial" pitchFamily="34" charset="0"/>
              <a:buChar char="•"/>
            </a:pPr>
            <a:r>
              <a:rPr lang="en-US" dirty="0"/>
              <a:t>Both use the latest technology to  collect and analyze the data that they find. </a:t>
            </a:r>
          </a:p>
          <a:p>
            <a:endParaRPr lang="en-US" dirty="0"/>
          </a:p>
          <a:p>
            <a:r>
              <a:rPr lang="en-US" b="1" dirty="0" smtClean="0"/>
              <a:t>Differences</a:t>
            </a:r>
          </a:p>
          <a:p>
            <a:endParaRPr lang="en-US" b="1" dirty="0" smtClean="0"/>
          </a:p>
          <a:p>
            <a:pPr marL="285750" indent="-285750">
              <a:buFont typeface="Arial" pitchFamily="34" charset="0"/>
              <a:buChar char="•"/>
            </a:pPr>
            <a:r>
              <a:rPr lang="en-US" dirty="0"/>
              <a:t>C</a:t>
            </a:r>
            <a:r>
              <a:rPr lang="en-US" dirty="0" smtClean="0"/>
              <a:t>rime </a:t>
            </a:r>
            <a:r>
              <a:rPr lang="en-US" dirty="0"/>
              <a:t>scene </a:t>
            </a:r>
            <a:r>
              <a:rPr lang="en-US" dirty="0" smtClean="0"/>
              <a:t>investigations are </a:t>
            </a:r>
            <a:r>
              <a:rPr lang="en-US" dirty="0"/>
              <a:t>limited to </a:t>
            </a:r>
            <a:r>
              <a:rPr lang="en-US" dirty="0" smtClean="0"/>
              <a:t>particular events </a:t>
            </a:r>
            <a:r>
              <a:rPr lang="en-US" dirty="0"/>
              <a:t>that occurred </a:t>
            </a:r>
            <a:r>
              <a:rPr lang="en-US" dirty="0" smtClean="0"/>
              <a:t>on </a:t>
            </a:r>
            <a:r>
              <a:rPr lang="en-US" dirty="0"/>
              <a:t>specific </a:t>
            </a:r>
            <a:r>
              <a:rPr lang="en-US" dirty="0" smtClean="0"/>
              <a:t>dates.</a:t>
            </a:r>
          </a:p>
          <a:p>
            <a:pPr marL="285750" indent="-285750">
              <a:buFont typeface="Arial" pitchFamily="34" charset="0"/>
              <a:buChar char="•"/>
            </a:pPr>
            <a:r>
              <a:rPr lang="en-US" dirty="0" smtClean="0"/>
              <a:t>Climate </a:t>
            </a:r>
            <a:r>
              <a:rPr lang="en-US" dirty="0"/>
              <a:t>scientists not only must collect and analyze information related to current climatic conditions on Earth, they also must hunt for clues or proxy </a:t>
            </a:r>
            <a:r>
              <a:rPr lang="en-US" dirty="0" smtClean="0"/>
              <a:t>data before humans kept written records. </a:t>
            </a:r>
            <a:endParaRPr lang="en-US" dirty="0"/>
          </a:p>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endParaRPr lang="en-US" dirty="0" smtClean="0"/>
          </a:p>
          <a:p>
            <a:pPr>
              <a:buFont typeface="Arial" pitchFamily="34" charset="0"/>
              <a:buChar char="•"/>
            </a:pPr>
            <a:endParaRPr lang="en-US" dirty="0"/>
          </a:p>
          <a:p>
            <a:pPr>
              <a:buFont typeface="Arial" pitchFamily="34" charset="0"/>
              <a:buChar char="•"/>
            </a:pPr>
            <a:endParaRPr lang="en-US" dirty="0"/>
          </a:p>
        </p:txBody>
      </p:sp>
      <p:sp>
        <p:nvSpPr>
          <p:cNvPr id="6" name="TextBox 5"/>
          <p:cNvSpPr txBox="1"/>
          <p:nvPr/>
        </p:nvSpPr>
        <p:spPr>
          <a:xfrm>
            <a:off x="1828800" y="76200"/>
            <a:ext cx="7239000" cy="1200329"/>
          </a:xfrm>
          <a:prstGeom prst="rect">
            <a:avLst/>
          </a:prstGeom>
          <a:noFill/>
        </p:spPr>
        <p:txBody>
          <a:bodyPr wrap="square" rtlCol="0">
            <a:spAutoFit/>
          </a:bodyPr>
          <a:lstStyle/>
          <a:p>
            <a:pPr algn="ctr"/>
            <a:r>
              <a:rPr lang="en-US" sz="2400" dirty="0" smtClean="0">
                <a:solidFill>
                  <a:schemeClr val="bg1"/>
                </a:solidFill>
                <a:latin typeface="Copperplate Gothic Bold" pitchFamily="34" charset="0"/>
              </a:rPr>
              <a:t>Similarities and Differences between Climate Science and Crime Scene Investigators</a:t>
            </a:r>
            <a:endParaRPr lang="en-US" sz="2400" dirty="0">
              <a:solidFill>
                <a:schemeClr val="bg1"/>
              </a:solidFill>
              <a:latin typeface="Copperplate Gothic Bold" pitchFamily="34" charset="0"/>
            </a:endParaRPr>
          </a:p>
        </p:txBody>
      </p:sp>
      <p:pic>
        <p:nvPicPr>
          <p:cNvPr id="7" name="Picture 4" descr="DNA"/>
          <p:cNvPicPr>
            <a:picLocks noChangeAspect="1" noChangeArrowheads="1"/>
          </p:cNvPicPr>
          <p:nvPr/>
        </p:nvPicPr>
        <p:blipFill>
          <a:blip r:embed="rId3" cstate="print"/>
          <a:srcRect/>
          <a:stretch>
            <a:fillRect/>
          </a:stretch>
        </p:blipFill>
        <p:spPr bwMode="auto">
          <a:xfrm>
            <a:off x="5029200" y="4038600"/>
            <a:ext cx="3676135" cy="2667000"/>
          </a:xfrm>
          <a:prstGeom prst="rect">
            <a:avLst/>
          </a:prstGeom>
          <a:ln>
            <a:noFill/>
          </a:ln>
          <a:effectLst>
            <a:outerShdw blurRad="292100" dist="139700" dir="2700000" algn="tl" rotWithShape="0">
              <a:srgbClr val="333333">
                <a:alpha val="65000"/>
              </a:srgbClr>
            </a:outerShdw>
          </a:effectLst>
        </p:spPr>
      </p:pic>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381000"/>
            <a:ext cx="7467600" cy="936486"/>
          </a:xfrm>
        </p:spPr>
        <p:txBody>
          <a:bodyPr>
            <a:noAutofit/>
          </a:bodyPr>
          <a:lstStyle/>
          <a:p>
            <a:r>
              <a:rPr lang="en-US" sz="3200" dirty="0" smtClean="0">
                <a:solidFill>
                  <a:schemeClr val="bg1"/>
                </a:solidFill>
                <a:latin typeface="Copperplate Gothic Bold" pitchFamily="34" charset="0"/>
              </a:rPr>
              <a:t>How Are Scientific Theories Developed</a:t>
            </a:r>
            <a:r>
              <a:rPr lang="en-US" sz="3200" dirty="0" smtClean="0">
                <a:solidFill>
                  <a:schemeClr val="bg1"/>
                </a:solidFill>
              </a:rPr>
              <a:t>?</a:t>
            </a:r>
            <a:br>
              <a:rPr lang="en-US" sz="3200" dirty="0" smtClean="0">
                <a:solidFill>
                  <a:schemeClr val="bg1"/>
                </a:solidFill>
              </a:rPr>
            </a:br>
            <a:endParaRPr lang="en-US" sz="3200" dirty="0">
              <a:solidFill>
                <a:schemeClr val="bg1"/>
              </a:solidFill>
            </a:endParaRPr>
          </a:p>
        </p:txBody>
      </p:sp>
      <p:sp>
        <p:nvSpPr>
          <p:cNvPr id="5" name="TextBox 4"/>
          <p:cNvSpPr txBox="1"/>
          <p:nvPr/>
        </p:nvSpPr>
        <p:spPr>
          <a:xfrm>
            <a:off x="381000" y="1726096"/>
            <a:ext cx="8382000" cy="2308324"/>
          </a:xfrm>
          <a:prstGeom prst="rect">
            <a:avLst/>
          </a:prstGeom>
          <a:noFill/>
        </p:spPr>
        <p:txBody>
          <a:bodyPr wrap="square" rtlCol="0">
            <a:spAutoFit/>
          </a:bodyPr>
          <a:lstStyle/>
          <a:p>
            <a:r>
              <a:rPr lang="en-US" dirty="0" smtClean="0"/>
              <a:t>Reaching consensus allows scientists to blend together the accepted findings of scientific research that have occurred over time.</a:t>
            </a:r>
          </a:p>
          <a:p>
            <a:endParaRPr lang="en-US" dirty="0" smtClean="0"/>
          </a:p>
          <a:p>
            <a:r>
              <a:rPr lang="en-US" dirty="0" smtClean="0"/>
              <a:t>A </a:t>
            </a:r>
            <a:r>
              <a:rPr lang="en-US" b="1" dirty="0" smtClean="0"/>
              <a:t>scientific theory</a:t>
            </a:r>
            <a:r>
              <a:rPr lang="en-US" dirty="0" smtClean="0"/>
              <a:t> is the end product drawn from comprehensive research, which combines all the most current, valid evidence to explain a wide range of phenomena (scientific observations). A scientific theory represents the most powerful explanation that scientists have to offer.</a:t>
            </a:r>
            <a:endParaRPr lang="en-US" dirty="0"/>
          </a:p>
          <a:p>
            <a:pPr>
              <a:buFont typeface="Arial" pitchFamily="34" charset="0"/>
              <a:buChar char="•"/>
            </a:pPr>
            <a:endParaRPr lang="en-US" dirty="0"/>
          </a:p>
        </p:txBody>
      </p:sp>
      <p:sp>
        <p:nvSpPr>
          <p:cNvPr id="3" name="Rounded Rectangle 2"/>
          <p:cNvSpPr/>
          <p:nvPr/>
        </p:nvSpPr>
        <p:spPr>
          <a:xfrm>
            <a:off x="548309" y="4038600"/>
            <a:ext cx="8001000" cy="2286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Is It a Law or a Theory</a:t>
            </a:r>
            <a:r>
              <a:rPr lang="en-US" b="1" dirty="0" smtClean="0"/>
              <a:t>?</a:t>
            </a:r>
            <a:endParaRPr lang="en-US" b="1" dirty="0"/>
          </a:p>
          <a:p>
            <a:pPr algn="ctr"/>
            <a:r>
              <a:rPr lang="en-US" dirty="0"/>
              <a:t>Scientific laws </a:t>
            </a:r>
            <a:r>
              <a:rPr lang="en-US" i="1" dirty="0"/>
              <a:t>describe</a:t>
            </a:r>
            <a:r>
              <a:rPr lang="en-US" dirty="0"/>
              <a:t> specific relationships under given conditions in nature, but they do </a:t>
            </a:r>
            <a:r>
              <a:rPr lang="en-US" u="sng" dirty="0"/>
              <a:t>not</a:t>
            </a:r>
            <a:r>
              <a:rPr lang="en-US" dirty="0"/>
              <a:t> explain those relationships. Sir Isaac Newton’s third law of motion — </a:t>
            </a:r>
            <a:r>
              <a:rPr lang="en-US" u="sng" dirty="0"/>
              <a:t>For</a:t>
            </a:r>
            <a:r>
              <a:rPr lang="en-US" dirty="0"/>
              <a:t> every action, there is an equal and opposite reaction — is a good example. Thus, laws are well-supported descriptions, whereas theories are well-supported explanations. One important point to remember is that theories do not become laws, and laws do not become theories.</a:t>
            </a:r>
          </a:p>
          <a:p>
            <a:pPr algn="ctr"/>
            <a:endParaRPr lang="en-US"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381000"/>
            <a:ext cx="7467600" cy="1032564"/>
          </a:xfrm>
        </p:spPr>
        <p:txBody>
          <a:bodyPr>
            <a:noAutofit/>
          </a:bodyPr>
          <a:lstStyle/>
          <a:p>
            <a:r>
              <a:rPr lang="en-US" sz="3600" dirty="0" smtClean="0">
                <a:solidFill>
                  <a:schemeClr val="bg1"/>
                </a:solidFill>
                <a:latin typeface="Copperplate Gothic Bold" pitchFamily="34" charset="0"/>
              </a:rPr>
              <a:t>How Certain Is Science?</a:t>
            </a:r>
            <a:br>
              <a:rPr lang="en-US" sz="3600" dirty="0" smtClean="0">
                <a:solidFill>
                  <a:schemeClr val="bg1"/>
                </a:solidFill>
                <a:latin typeface="Copperplate Gothic Bold" pitchFamily="34" charset="0"/>
              </a:rPr>
            </a:br>
            <a:endParaRPr lang="en-US" sz="3600" dirty="0">
              <a:solidFill>
                <a:schemeClr val="bg1"/>
              </a:solidFill>
              <a:latin typeface="Copperplate Gothic Bold" pitchFamily="34" charset="0"/>
            </a:endParaRPr>
          </a:p>
        </p:txBody>
      </p:sp>
      <p:pic>
        <p:nvPicPr>
          <p:cNvPr id="35842" name="Picture 2" descr="C:\Documents and Settings\aedwards.CES_DOMAIN\Local Settings\Temporary Internet Files\Content.IE5\SDYHCE08\MC900056379[1].wmf"/>
          <p:cNvPicPr>
            <a:picLocks noChangeAspect="1" noChangeArrowheads="1"/>
          </p:cNvPicPr>
          <p:nvPr/>
        </p:nvPicPr>
        <p:blipFill>
          <a:blip r:embed="rId2" cstate="print"/>
          <a:srcRect/>
          <a:stretch>
            <a:fillRect/>
          </a:stretch>
        </p:blipFill>
        <p:spPr bwMode="auto">
          <a:xfrm>
            <a:off x="5562600" y="2232737"/>
            <a:ext cx="3200400" cy="317073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4800" y="1981200"/>
            <a:ext cx="4953000" cy="4031873"/>
          </a:xfrm>
          <a:prstGeom prst="rect">
            <a:avLst/>
          </a:prstGeom>
          <a:noFill/>
        </p:spPr>
        <p:txBody>
          <a:bodyPr wrap="square" rtlCol="0">
            <a:spAutoFit/>
          </a:bodyPr>
          <a:lstStyle/>
          <a:p>
            <a:r>
              <a:rPr lang="en-US" sz="1600" dirty="0" smtClean="0"/>
              <a:t>The pursuit of science focuses on establishing probability rather than certainty. </a:t>
            </a:r>
            <a:r>
              <a:rPr lang="en-US" sz="1600" dirty="0"/>
              <a:t>S</a:t>
            </a:r>
            <a:r>
              <a:rPr lang="en-US" sz="1600" dirty="0" smtClean="0"/>
              <a:t>cientists accept the fact that they are not all knowing and must remain objective and open to other possibilities when conducting scientific research.</a:t>
            </a:r>
          </a:p>
          <a:p>
            <a:pPr>
              <a:buFont typeface="Arial" pitchFamily="34" charset="0"/>
              <a:buChar char="•"/>
            </a:pPr>
            <a:endParaRPr lang="en-US" sz="1600" dirty="0"/>
          </a:p>
          <a:p>
            <a:r>
              <a:rPr lang="en-US" sz="1600" dirty="0" smtClean="0"/>
              <a:t>Through the use of consensus-building activities — challenging others’ ideas, reexamining and retesting data, critiquing others’ work through the peer-review process — scientists have been able to build a body of knowledge about which we can be reasonably confident.</a:t>
            </a:r>
          </a:p>
          <a:p>
            <a:pPr>
              <a:buFont typeface="Arial" pitchFamily="34" charset="0"/>
              <a:buChar char="•"/>
            </a:pPr>
            <a:endParaRPr lang="en-US" sz="1600" dirty="0"/>
          </a:p>
          <a:p>
            <a:r>
              <a:rPr lang="en-US" sz="1600" dirty="0" smtClean="0"/>
              <a:t>Science is, therefore, simultaneously durable enough to provide a reasonable basis for scientists to make logical conclusions about the world in which we live, and yet it is still flexible enough to be revised and improved when newer, better evidence and findings are discovered.</a:t>
            </a:r>
            <a:endParaRPr lang="en-US" sz="1600"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76200"/>
            <a:ext cx="7162800" cy="1143000"/>
          </a:xfrm>
        </p:spPr>
        <p:txBody>
          <a:bodyPr>
            <a:normAutofit fontScale="90000"/>
          </a:bodyPr>
          <a:lstStyle/>
          <a:p>
            <a:r>
              <a:rPr lang="en-US" dirty="0" smtClean="0">
                <a:solidFill>
                  <a:schemeClr val="bg1"/>
                </a:solidFill>
                <a:latin typeface="Copperplate Gothic Bold" pitchFamily="34" charset="0"/>
              </a:rPr>
              <a:t>Is a climate scientist a meteorologist?</a:t>
            </a:r>
            <a:endParaRPr lang="en-US" dirty="0">
              <a:solidFill>
                <a:schemeClr val="bg1"/>
              </a:solidFill>
              <a:latin typeface="Copperplate Gothic Bold" pitchFamily="34" charset="0"/>
            </a:endParaRPr>
          </a:p>
        </p:txBody>
      </p:sp>
      <p:pic>
        <p:nvPicPr>
          <p:cNvPr id="17410" name="Picture 2" descr="C:\Documents and Settings\aedwards.CES_DOMAIN\Local Settings\Temporary Internet Files\Content.IE5\IMBTCPRW\MP900410082[1].jpg"/>
          <p:cNvPicPr>
            <a:picLocks noChangeAspect="1" noChangeArrowheads="1"/>
          </p:cNvPicPr>
          <p:nvPr/>
        </p:nvPicPr>
        <p:blipFill>
          <a:blip r:embed="rId2" cstate="print"/>
          <a:srcRect/>
          <a:stretch>
            <a:fillRect/>
          </a:stretch>
        </p:blipFill>
        <p:spPr bwMode="auto">
          <a:xfrm>
            <a:off x="4267200" y="2057400"/>
            <a:ext cx="4724400" cy="314837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828800"/>
            <a:ext cx="4038600" cy="3970318"/>
          </a:xfrm>
          <a:prstGeom prst="rect">
            <a:avLst/>
          </a:prstGeom>
          <a:noFill/>
        </p:spPr>
        <p:txBody>
          <a:bodyPr wrap="square" rtlCol="0">
            <a:spAutoFit/>
          </a:bodyPr>
          <a:lstStyle/>
          <a:p>
            <a:r>
              <a:rPr lang="en-US" dirty="0" smtClean="0"/>
              <a:t>A climate scientist is not a meteorologist. </a:t>
            </a:r>
          </a:p>
          <a:p>
            <a:endParaRPr lang="en-US" dirty="0"/>
          </a:p>
          <a:p>
            <a:pPr marL="285750" indent="-285750">
              <a:buFont typeface="Arial" pitchFamily="34" charset="0"/>
              <a:buChar char="•"/>
            </a:pPr>
            <a:r>
              <a:rPr lang="en-US" dirty="0" smtClean="0"/>
              <a:t>Meteorologists are the scientists who observe and predict weather (the atmospheric conditions and events at a given time for a given place).</a:t>
            </a:r>
          </a:p>
          <a:p>
            <a:pPr marL="285750" indent="-285750">
              <a:buFont typeface="Arial" pitchFamily="34" charset="0"/>
              <a:buChar char="•"/>
            </a:pPr>
            <a:endParaRPr lang="en-US" dirty="0"/>
          </a:p>
          <a:p>
            <a:pPr marL="285750" indent="-285750">
              <a:buFont typeface="Arial" pitchFamily="34" charset="0"/>
              <a:buChar char="•"/>
            </a:pPr>
            <a:r>
              <a:rPr lang="en-US" dirty="0" smtClean="0"/>
              <a:t>Climate scientists study weather patterns over long periods of time (ranging from decades to millennia). Climate scientists also analyze patterns and learn how different elements of Earth’s climate system interact and influence each other.</a:t>
            </a:r>
            <a:endParaRPr lang="en-US" dirty="0"/>
          </a:p>
        </p:txBody>
      </p:sp>
      <p:cxnSp>
        <p:nvCxnSpPr>
          <p:cNvPr id="9" name="Straight Connector 8"/>
          <p:cNvCxnSpPr/>
          <p:nvPr/>
        </p:nvCxnSpPr>
        <p:spPr>
          <a:xfrm>
            <a:off x="1676400" y="-76200"/>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7400" y="76200"/>
            <a:ext cx="6819900" cy="1143000"/>
          </a:xfrm>
        </p:spPr>
        <p:txBody>
          <a:bodyPr>
            <a:noAutofit/>
          </a:bodyPr>
          <a:lstStyle/>
          <a:p>
            <a:r>
              <a:rPr lang="en-US" sz="3600" dirty="0" smtClean="0">
                <a:solidFill>
                  <a:schemeClr val="bg1"/>
                </a:solidFill>
                <a:latin typeface="Copperplate Gothic Bold" pitchFamily="34" charset="0"/>
              </a:rPr>
              <a:t>The Importance of climate scientists</a:t>
            </a:r>
            <a:endParaRPr lang="en-US" sz="3600" dirty="0">
              <a:solidFill>
                <a:schemeClr val="bg1"/>
              </a:solidFill>
              <a:latin typeface="Copperplate Gothic Bold" pitchFamily="34" charset="0"/>
            </a:endParaRPr>
          </a:p>
        </p:txBody>
      </p:sp>
      <p:pic>
        <p:nvPicPr>
          <p:cNvPr id="18434" name="Picture 2" descr="http://www.rsmas.miami.edu/pressreleases/images/soden.jpg"/>
          <p:cNvPicPr>
            <a:picLocks noChangeAspect="1" noChangeArrowheads="1"/>
          </p:cNvPicPr>
          <p:nvPr/>
        </p:nvPicPr>
        <p:blipFill>
          <a:blip r:embed="rId2" cstate="print"/>
          <a:srcRect/>
          <a:stretch>
            <a:fillRect/>
          </a:stretch>
        </p:blipFill>
        <p:spPr bwMode="auto">
          <a:xfrm>
            <a:off x="5181600" y="2286000"/>
            <a:ext cx="3448050" cy="259293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 y="2133600"/>
            <a:ext cx="4191000" cy="3693319"/>
          </a:xfrm>
          <a:prstGeom prst="rect">
            <a:avLst/>
          </a:prstGeom>
          <a:noFill/>
        </p:spPr>
        <p:txBody>
          <a:bodyPr wrap="square" rtlCol="0">
            <a:spAutoFit/>
          </a:bodyPr>
          <a:lstStyle/>
          <a:p>
            <a:r>
              <a:rPr lang="en-US" dirty="0" smtClean="0"/>
              <a:t>With the growing body of knowledge that explains how our climate system works, climate scientists can make increasingly reliable predictions about our climate (the long-term atmospheric conditions and trends for specific regions and the planet as a whole).</a:t>
            </a:r>
          </a:p>
          <a:p>
            <a:pPr>
              <a:buFont typeface="Arial" pitchFamily="34" charset="0"/>
              <a:buChar char="•"/>
            </a:pPr>
            <a:endParaRPr lang="en-US" dirty="0"/>
          </a:p>
          <a:p>
            <a:r>
              <a:rPr lang="en-US" dirty="0" smtClean="0"/>
              <a:t>Ultimately, scientists hope that climate research will help humanity select and use resources wisely and protect the fragile environment on which all our lives depend.</a:t>
            </a:r>
            <a:endParaRPr lang="en-US" dirty="0"/>
          </a:p>
        </p:txBody>
      </p:sp>
      <p:sp>
        <p:nvSpPr>
          <p:cNvPr id="3" name="TextBox 2"/>
          <p:cNvSpPr txBox="1"/>
          <p:nvPr/>
        </p:nvSpPr>
        <p:spPr>
          <a:xfrm>
            <a:off x="5181600" y="5029200"/>
            <a:ext cx="3652893" cy="1015663"/>
          </a:xfrm>
          <a:prstGeom prst="rect">
            <a:avLst/>
          </a:prstGeom>
          <a:noFill/>
        </p:spPr>
        <p:txBody>
          <a:bodyPr wrap="square" rtlCol="0">
            <a:spAutoFit/>
          </a:bodyPr>
          <a:lstStyle/>
          <a:p>
            <a:r>
              <a:rPr lang="en-US" sz="1400" dirty="0" smtClean="0"/>
              <a:t>Dr. Brian Soden, Climate Scientist at the </a:t>
            </a:r>
            <a:r>
              <a:rPr lang="en-US" sz="1400" dirty="0" err="1" smtClean="0"/>
              <a:t>Rosenstiel</a:t>
            </a:r>
            <a:r>
              <a:rPr lang="en-US" sz="1400" dirty="0" smtClean="0"/>
              <a:t> School of Marine and Atmospheric Science, University of Miami</a:t>
            </a:r>
          </a:p>
          <a:p>
            <a:endParaRPr lang="en-US" dirty="0"/>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49287" y="76200"/>
            <a:ext cx="7394713" cy="1143000"/>
          </a:xfrm>
        </p:spPr>
        <p:txBody>
          <a:bodyPr>
            <a:normAutofit/>
          </a:bodyPr>
          <a:lstStyle/>
          <a:p>
            <a:r>
              <a:rPr lang="en-US" sz="3200" dirty="0" smtClean="0">
                <a:solidFill>
                  <a:schemeClr val="bg1"/>
                </a:solidFill>
                <a:latin typeface="Copperplate Gothic Bold" pitchFamily="34" charset="0"/>
              </a:rPr>
              <a:t>Climate Science Investigations: South Florida</a:t>
            </a:r>
            <a:endParaRPr lang="en-US" sz="3200" dirty="0">
              <a:solidFill>
                <a:schemeClr val="bg1"/>
              </a:solidFill>
              <a:latin typeface="Copperplate Gothic Bold" pitchFamily="34" charset="0"/>
            </a:endParaRPr>
          </a:p>
        </p:txBody>
      </p:sp>
      <p:pic>
        <p:nvPicPr>
          <p:cNvPr id="19460" name="Picture 4" descr="http://www.tsuchiyalab.net/NASA_Earth/537521main_earth_pacific_full.jpg"/>
          <p:cNvPicPr>
            <a:picLocks noChangeAspect="1" noChangeArrowheads="1"/>
          </p:cNvPicPr>
          <p:nvPr/>
        </p:nvPicPr>
        <p:blipFill>
          <a:blip r:embed="rId2" cstate="print"/>
          <a:srcRect/>
          <a:stretch>
            <a:fillRect/>
          </a:stretch>
        </p:blipFill>
        <p:spPr bwMode="auto">
          <a:xfrm>
            <a:off x="4724400" y="2057400"/>
            <a:ext cx="4163653" cy="3124200"/>
          </a:xfrm>
          <a:prstGeom prst="rect">
            <a:avLst/>
          </a:prstGeom>
          <a:noFill/>
        </p:spPr>
      </p:pic>
      <p:sp>
        <p:nvSpPr>
          <p:cNvPr id="6" name="TextBox 5"/>
          <p:cNvSpPr txBox="1"/>
          <p:nvPr/>
        </p:nvSpPr>
        <p:spPr>
          <a:xfrm>
            <a:off x="381000" y="1752600"/>
            <a:ext cx="4114800" cy="3693319"/>
          </a:xfrm>
          <a:prstGeom prst="rect">
            <a:avLst/>
          </a:prstGeom>
          <a:noFill/>
        </p:spPr>
        <p:txBody>
          <a:bodyPr wrap="square" rtlCol="0">
            <a:spAutoFit/>
          </a:bodyPr>
          <a:lstStyle/>
          <a:p>
            <a:r>
              <a:rPr lang="en-US" dirty="0" smtClean="0"/>
              <a:t>CSI: South Florida will help you investigate many of the variables involved in Earth’s climate system.</a:t>
            </a:r>
          </a:p>
          <a:p>
            <a:pPr>
              <a:buFont typeface="Arial" pitchFamily="34" charset="0"/>
              <a:buChar char="•"/>
            </a:pPr>
            <a:endParaRPr lang="en-US" dirty="0"/>
          </a:p>
          <a:p>
            <a:r>
              <a:rPr lang="en-US" dirty="0" smtClean="0"/>
              <a:t>As you proceed on your journey through the modules, you will understand some of the causes of climate change, the rate at which these changes may occur, and whether the consequences are predicted to be significant enough to warrant changes in public policy and human lifestyles.</a:t>
            </a:r>
          </a:p>
          <a:p>
            <a:endParaRPr lang="en-US"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2783" y="143432"/>
            <a:ext cx="7391400" cy="994178"/>
          </a:xfrm>
        </p:spPr>
        <p:txBody>
          <a:bodyPr>
            <a:noAutofit/>
          </a:bodyPr>
          <a:lstStyle/>
          <a:p>
            <a:r>
              <a:rPr lang="en-US" sz="3200" dirty="0" smtClean="0">
                <a:solidFill>
                  <a:schemeClr val="bg1"/>
                </a:solidFill>
                <a:latin typeface="Copperplate Gothic Bold" pitchFamily="34" charset="0"/>
              </a:rPr>
              <a:t>What You Will Be Able To Do After This Module </a:t>
            </a:r>
            <a:endParaRPr lang="en-US" sz="3200" dirty="0">
              <a:solidFill>
                <a:schemeClr val="bg1"/>
              </a:solidFill>
              <a:latin typeface="Copperplate Gothic Bold" pitchFamily="34" charset="0"/>
            </a:endParaRP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lvl="0"/>
            <a:r>
              <a:rPr lang="en-US" dirty="0"/>
              <a:t>Explain the nature of scientific inquiry. </a:t>
            </a:r>
          </a:p>
          <a:p>
            <a:pPr lvl="0"/>
            <a:r>
              <a:rPr lang="en-US" dirty="0"/>
              <a:t>Differentiate between science and other ways of knowing.</a:t>
            </a:r>
          </a:p>
          <a:p>
            <a:pPr lvl="0"/>
            <a:r>
              <a:rPr lang="en-US" dirty="0"/>
              <a:t>Explain the variety of methods that scientists use to revise and produce new knowledge.</a:t>
            </a:r>
          </a:p>
          <a:p>
            <a:pPr lvl="0"/>
            <a:r>
              <a:rPr lang="en-US" dirty="0"/>
              <a:t>Describe the components of an evidence-based scientific argument.  </a:t>
            </a:r>
          </a:p>
          <a:p>
            <a:pPr lvl="0"/>
            <a:r>
              <a:rPr lang="en-US" dirty="0"/>
              <a:t>Explain the role of skepticism in scientific inquiry.</a:t>
            </a:r>
          </a:p>
          <a:p>
            <a:pPr lvl="0"/>
            <a:r>
              <a:rPr lang="en-US" dirty="0"/>
              <a:t>Explain how the scientific community reaches consensus about certain findings and explanations.</a:t>
            </a:r>
          </a:p>
          <a:p>
            <a:pPr lvl="0"/>
            <a:r>
              <a:rPr lang="en-US" dirty="0"/>
              <a:t>Provide an example of international collaboration among climate scientists.</a:t>
            </a:r>
          </a:p>
          <a:p>
            <a:pPr lvl="0"/>
            <a:r>
              <a:rPr lang="en-US" dirty="0"/>
              <a:t>Explain how theories are developed. </a:t>
            </a:r>
          </a:p>
          <a:p>
            <a:pPr marL="0" indent="0">
              <a:buNone/>
            </a:pPr>
            <a:endParaRPr lang="en-US" dirty="0"/>
          </a:p>
        </p:txBody>
      </p:sp>
      <p:cxnSp>
        <p:nvCxnSpPr>
          <p:cNvPr id="7" name="Straight Connector 6"/>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125343"/>
            <a:ext cx="7162800" cy="1066800"/>
          </a:xfrm>
        </p:spPr>
        <p:txBody>
          <a:bodyPr>
            <a:normAutofit fontScale="90000"/>
          </a:bodyPr>
          <a:lstStyle/>
          <a:p>
            <a:r>
              <a:rPr lang="en-US" sz="3600" dirty="0" smtClean="0">
                <a:solidFill>
                  <a:schemeClr val="bg1"/>
                </a:solidFill>
                <a:latin typeface="Copperplate Gothic Bold" pitchFamily="34" charset="0"/>
              </a:rPr>
              <a:t>Science as a way of knowing</a:t>
            </a:r>
            <a:endParaRPr lang="en-US" sz="3600" dirty="0">
              <a:solidFill>
                <a:schemeClr val="bg1"/>
              </a:solidFill>
              <a:latin typeface="Copperplate Gothic Bold" pitchFamily="34" charset="0"/>
            </a:endParaRPr>
          </a:p>
        </p:txBody>
      </p:sp>
      <p:pic>
        <p:nvPicPr>
          <p:cNvPr id="20482" name="Picture 2" descr="C:\Documents and Settings\aedwards.CES_DOMAIN\Local Settings\Temporary Internet Files\Content.IE5\SDYHCE08\MC900433829[1].png"/>
          <p:cNvPicPr>
            <a:picLocks noChangeAspect="1" noChangeArrowheads="1"/>
          </p:cNvPicPr>
          <p:nvPr/>
        </p:nvPicPr>
        <p:blipFill>
          <a:blip r:embed="rId2" cstate="print"/>
          <a:srcRect/>
          <a:stretch>
            <a:fillRect/>
          </a:stretch>
        </p:blipFill>
        <p:spPr bwMode="auto">
          <a:xfrm>
            <a:off x="5486400" y="2133600"/>
            <a:ext cx="3048000" cy="304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3400" y="1676400"/>
            <a:ext cx="4572000" cy="4524316"/>
          </a:xfrm>
          <a:prstGeom prst="rect">
            <a:avLst/>
          </a:prstGeom>
          <a:noFill/>
        </p:spPr>
        <p:txBody>
          <a:bodyPr wrap="square" rtlCol="0">
            <a:spAutoFit/>
          </a:bodyPr>
          <a:lstStyle/>
          <a:p>
            <a:r>
              <a:rPr lang="en-US" dirty="0" smtClean="0"/>
              <a:t>Science refers to the system or process of acquiring knowledge about the natural world. </a:t>
            </a:r>
          </a:p>
          <a:p>
            <a:pPr>
              <a:buFont typeface="Arial" pitchFamily="34" charset="0"/>
              <a:buChar char="•"/>
            </a:pPr>
            <a:endParaRPr lang="en-US" dirty="0"/>
          </a:p>
          <a:p>
            <a:r>
              <a:rPr lang="en-US" dirty="0" smtClean="0"/>
              <a:t>To study the natural world, scientists use methods that are empirical, which means that they are grounded in observations and experimentation and are not based on opinions or feelings.</a:t>
            </a:r>
          </a:p>
          <a:p>
            <a:pPr>
              <a:buFont typeface="Arial" pitchFamily="34" charset="0"/>
              <a:buChar char="•"/>
            </a:pPr>
            <a:endParaRPr lang="en-US" dirty="0"/>
          </a:p>
          <a:p>
            <a:r>
              <a:rPr lang="en-US" b="1" dirty="0" smtClean="0"/>
              <a:t>Scientific inquiry</a:t>
            </a:r>
            <a:r>
              <a:rPr lang="en-US" dirty="0" smtClean="0"/>
              <a:t> refers to activities and practices involving scientists’ pursuit of knowledge.</a:t>
            </a:r>
          </a:p>
          <a:p>
            <a:pPr>
              <a:buFont typeface="Arial" pitchFamily="34" charset="0"/>
              <a:buChar char="•"/>
            </a:pPr>
            <a:endParaRPr lang="en-US" dirty="0"/>
          </a:p>
          <a:p>
            <a:r>
              <a:rPr lang="en-US" dirty="0" smtClean="0"/>
              <a:t>Science as a way of knowing refers to the belief that the actions of science are based on logic, evidence and reasoning.</a:t>
            </a:r>
            <a:endParaRPr lang="en-US"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145221"/>
            <a:ext cx="6705600" cy="990600"/>
          </a:xfrm>
        </p:spPr>
        <p:txBody>
          <a:bodyPr>
            <a:normAutofit fontScale="90000"/>
          </a:bodyPr>
          <a:lstStyle/>
          <a:p>
            <a:r>
              <a:rPr lang="en-US" sz="3600" dirty="0" smtClean="0">
                <a:solidFill>
                  <a:schemeClr val="bg1"/>
                </a:solidFill>
                <a:latin typeface="Copperplate Gothic Bold" pitchFamily="34" charset="0"/>
              </a:rPr>
              <a:t>What Do Scientists Assume?</a:t>
            </a:r>
            <a:endParaRPr lang="en-US" sz="3600" dirty="0">
              <a:solidFill>
                <a:schemeClr val="bg1"/>
              </a:solidFill>
              <a:latin typeface="Copperplate Gothic Bold" pitchFamily="34" charset="0"/>
            </a:endParaRPr>
          </a:p>
        </p:txBody>
      </p:sp>
      <p:pic>
        <p:nvPicPr>
          <p:cNvPr id="21506" name="Picture 2" descr="C:\Documents and Settings\aedwards.CES_DOMAIN\Local Settings\Temporary Internet Files\Content.IE5\T3KTR1TX\MC900434859[1].png"/>
          <p:cNvPicPr>
            <a:picLocks noChangeAspect="1" noChangeArrowheads="1"/>
          </p:cNvPicPr>
          <p:nvPr/>
        </p:nvPicPr>
        <p:blipFill>
          <a:blip r:embed="rId2" cstate="print"/>
          <a:srcRect/>
          <a:stretch>
            <a:fillRect/>
          </a:stretch>
        </p:blipFill>
        <p:spPr bwMode="auto">
          <a:xfrm>
            <a:off x="5791200" y="2362200"/>
            <a:ext cx="2743200" cy="2743200"/>
          </a:xfrm>
          <a:prstGeom prst="rect">
            <a:avLst/>
          </a:prstGeom>
          <a:noFill/>
        </p:spPr>
      </p:pic>
      <p:sp>
        <p:nvSpPr>
          <p:cNvPr id="5" name="TextBox 4"/>
          <p:cNvSpPr txBox="1"/>
          <p:nvPr/>
        </p:nvSpPr>
        <p:spPr>
          <a:xfrm>
            <a:off x="533400" y="1981200"/>
            <a:ext cx="4953000" cy="3970318"/>
          </a:xfrm>
          <a:prstGeom prst="rect">
            <a:avLst/>
          </a:prstGeom>
          <a:noFill/>
        </p:spPr>
        <p:txBody>
          <a:bodyPr wrap="square" rtlCol="0">
            <a:spAutoFit/>
          </a:bodyPr>
          <a:lstStyle/>
          <a:p>
            <a:r>
              <a:rPr lang="en-US" dirty="0" smtClean="0"/>
              <a:t>Scientists have a certain worldview about science and their work. Their activities and practices are guided by the following assumptions:</a:t>
            </a:r>
          </a:p>
          <a:p>
            <a:endParaRPr lang="en-US" dirty="0" smtClean="0"/>
          </a:p>
          <a:p>
            <a:pPr marL="285750" indent="-285750">
              <a:buFont typeface="Arial"/>
              <a:buChar char="•"/>
            </a:pPr>
            <a:r>
              <a:rPr lang="en-US" dirty="0" smtClean="0"/>
              <a:t>The physical world is understandable.</a:t>
            </a:r>
          </a:p>
          <a:p>
            <a:pPr marL="285750" indent="-285750">
              <a:buFont typeface="Arial"/>
              <a:buChar char="•"/>
            </a:pPr>
            <a:endParaRPr lang="en-US" dirty="0" smtClean="0"/>
          </a:p>
          <a:p>
            <a:pPr marL="285750" indent="-285750">
              <a:buFont typeface="Arial"/>
              <a:buChar char="•"/>
            </a:pPr>
            <a:r>
              <a:rPr lang="en-US" dirty="0" smtClean="0"/>
              <a:t>Science cannot provide the answers to all questions.</a:t>
            </a:r>
          </a:p>
          <a:p>
            <a:pPr marL="285750" indent="-285750">
              <a:buFont typeface="Arial"/>
              <a:buChar char="•"/>
            </a:pPr>
            <a:endParaRPr lang="en-US" dirty="0" smtClean="0"/>
          </a:p>
          <a:p>
            <a:pPr marL="285750" indent="-285750">
              <a:buFont typeface="Arial"/>
              <a:buChar char="•"/>
            </a:pPr>
            <a:r>
              <a:rPr lang="en-US" dirty="0" smtClean="0"/>
              <a:t>Scientific knowledge is durable, but it does not represent absolute truth.</a:t>
            </a:r>
          </a:p>
          <a:p>
            <a:pPr marL="285750" indent="-285750">
              <a:buFont typeface="Arial"/>
              <a:buChar char="•"/>
            </a:pPr>
            <a:endParaRPr lang="en-US" dirty="0"/>
          </a:p>
          <a:p>
            <a:pPr marL="285750" indent="-285750">
              <a:buFont typeface="Arial"/>
              <a:buChar char="•"/>
            </a:pPr>
            <a:r>
              <a:rPr lang="en-US" dirty="0" smtClean="0"/>
              <a:t>Scientific ideas are tentative (or subject to change).</a:t>
            </a:r>
            <a:endParaRPr lang="en-US" dirty="0"/>
          </a:p>
        </p:txBody>
      </p:sp>
      <p:cxnSp>
        <p:nvCxnSpPr>
          <p:cNvPr id="9" name="Straight Connector 8"/>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238274"/>
            <a:ext cx="7467600" cy="1317486"/>
          </a:xfrm>
        </p:spPr>
        <p:txBody>
          <a:bodyPr>
            <a:noAutofit/>
          </a:bodyPr>
          <a:lstStyle/>
          <a:p>
            <a:r>
              <a:rPr lang="en-US" sz="2800" dirty="0" smtClean="0">
                <a:solidFill>
                  <a:schemeClr val="bg1"/>
                </a:solidFill>
                <a:latin typeface="Copperplate Gothic Bold" pitchFamily="34" charset="0"/>
              </a:rPr>
              <a:t>What Makes Science Different From Other Ways of Knowing?</a:t>
            </a:r>
            <a:r>
              <a:rPr lang="en-US" sz="3200" dirty="0" smtClean="0">
                <a:solidFill>
                  <a:schemeClr val="bg1"/>
                </a:solidFill>
              </a:rPr>
              <a:t/>
            </a:r>
            <a:br>
              <a:rPr lang="en-US" sz="3200" dirty="0" smtClean="0">
                <a:solidFill>
                  <a:schemeClr val="bg1"/>
                </a:solidFill>
              </a:rPr>
            </a:br>
            <a:endParaRPr lang="en-US" sz="3200" dirty="0">
              <a:solidFill>
                <a:schemeClr val="bg1"/>
              </a:solidFill>
            </a:endParaRPr>
          </a:p>
        </p:txBody>
      </p:sp>
      <p:pic>
        <p:nvPicPr>
          <p:cNvPr id="22530" name="Picture 2" descr="http://131.91.162.18/nasa/sites/default/files/images/TheNatureOfScience/3validity.gif"/>
          <p:cNvPicPr>
            <a:picLocks noChangeAspect="1" noChangeArrowheads="1"/>
          </p:cNvPicPr>
          <p:nvPr/>
        </p:nvPicPr>
        <p:blipFill>
          <a:blip r:embed="rId2" cstate="print"/>
          <a:srcRect/>
          <a:stretch>
            <a:fillRect/>
          </a:stretch>
        </p:blipFill>
        <p:spPr bwMode="auto">
          <a:xfrm>
            <a:off x="6144039" y="1600200"/>
            <a:ext cx="2057400" cy="2537461"/>
          </a:xfrm>
          <a:prstGeom prst="rect">
            <a:avLst/>
          </a:prstGeom>
          <a:ln>
            <a:noFill/>
          </a:ln>
          <a:effectLst>
            <a:outerShdw blurRad="292100" dist="139700" dir="2700000" algn="tl" rotWithShape="0">
              <a:srgbClr val="333333">
                <a:alpha val="65000"/>
              </a:srgbClr>
            </a:outerShdw>
          </a:effectLst>
        </p:spPr>
      </p:pic>
      <p:pic>
        <p:nvPicPr>
          <p:cNvPr id="22532" name="Picture 4" descr="http://131.91.162.18/nasa/sites/default/files/images/TheNatureOfScience/3Reliability.gif"/>
          <p:cNvPicPr>
            <a:picLocks noChangeAspect="1" noChangeArrowheads="1"/>
          </p:cNvPicPr>
          <p:nvPr/>
        </p:nvPicPr>
        <p:blipFill>
          <a:blip r:embed="rId3" cstate="print"/>
          <a:srcRect/>
          <a:stretch>
            <a:fillRect/>
          </a:stretch>
        </p:blipFill>
        <p:spPr bwMode="auto">
          <a:xfrm>
            <a:off x="5791200" y="4419600"/>
            <a:ext cx="2819400" cy="2286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2014002"/>
            <a:ext cx="4495800" cy="4247317"/>
          </a:xfrm>
          <a:prstGeom prst="rect">
            <a:avLst/>
          </a:prstGeom>
          <a:noFill/>
        </p:spPr>
        <p:txBody>
          <a:bodyPr wrap="square" rtlCol="0">
            <a:spAutoFit/>
          </a:bodyPr>
          <a:lstStyle/>
          <a:p>
            <a:r>
              <a:rPr lang="en-US" dirty="0"/>
              <a:t>S</a:t>
            </a:r>
            <a:r>
              <a:rPr lang="en-US" dirty="0" smtClean="0"/>
              <a:t>cience is based on empirical research.</a:t>
            </a:r>
          </a:p>
          <a:p>
            <a:pPr marL="285750" indent="-285750">
              <a:buFont typeface="Arial" pitchFamily="34" charset="0"/>
              <a:buChar char="•"/>
            </a:pPr>
            <a:r>
              <a:rPr lang="en-US" dirty="0" smtClean="0"/>
              <a:t>Empirical </a:t>
            </a:r>
            <a:r>
              <a:rPr lang="en-US" dirty="0" smtClean="0"/>
              <a:t>research relies </a:t>
            </a:r>
            <a:r>
              <a:rPr lang="en-US" dirty="0" smtClean="0"/>
              <a:t>on systematic </a:t>
            </a:r>
            <a:r>
              <a:rPr lang="en-US" dirty="0" smtClean="0"/>
              <a:t>observation </a:t>
            </a:r>
            <a:r>
              <a:rPr lang="en-US" dirty="0" smtClean="0"/>
              <a:t>and experimentation</a:t>
            </a:r>
            <a:r>
              <a:rPr lang="en-US" dirty="0" smtClean="0"/>
              <a:t>, not on </a:t>
            </a:r>
            <a:r>
              <a:rPr lang="en-US" dirty="0" smtClean="0"/>
              <a:t>opinions and </a:t>
            </a:r>
            <a:r>
              <a:rPr lang="en-US" dirty="0" smtClean="0"/>
              <a:t>feelings.</a:t>
            </a:r>
          </a:p>
          <a:p>
            <a:pPr>
              <a:buFont typeface="Arial" pitchFamily="34" charset="0"/>
              <a:buChar char="•"/>
            </a:pPr>
            <a:endParaRPr lang="en-US" dirty="0"/>
          </a:p>
          <a:p>
            <a:r>
              <a:rPr lang="en-US" dirty="0"/>
              <a:t>S</a:t>
            </a:r>
            <a:r>
              <a:rPr lang="en-US" dirty="0" smtClean="0"/>
              <a:t>ystematic observations and experiments provide research results that must meet two criteria in order for a scientist’s research to withstand thorough questioning.</a:t>
            </a:r>
          </a:p>
          <a:p>
            <a:pPr marL="285750" indent="-285750">
              <a:buFont typeface="Arial"/>
              <a:buChar char="•"/>
            </a:pPr>
            <a:r>
              <a:rPr lang="en-US" b="1" dirty="0" smtClean="0"/>
              <a:t>Validity </a:t>
            </a:r>
            <a:r>
              <a:rPr lang="en-US" dirty="0" smtClean="0"/>
              <a:t>means that research is relevant to the question being asked.</a:t>
            </a:r>
          </a:p>
          <a:p>
            <a:pPr marL="285750" indent="-285750">
              <a:buFont typeface="Arial"/>
              <a:buChar char="•"/>
            </a:pPr>
            <a:r>
              <a:rPr lang="en-US" b="1" dirty="0" smtClean="0"/>
              <a:t>Reliability</a:t>
            </a:r>
            <a:r>
              <a:rPr lang="en-US" dirty="0" smtClean="0"/>
              <a:t> </a:t>
            </a:r>
            <a:r>
              <a:rPr lang="en-US" dirty="0" smtClean="0"/>
              <a:t>describes the repeatability or consistency of the research.</a:t>
            </a:r>
          </a:p>
          <a:p>
            <a:pPr>
              <a:buFont typeface="Arial" pitchFamily="34" charset="0"/>
              <a:buChar char="•"/>
            </a:pPr>
            <a:endParaRPr lang="en-US" dirty="0"/>
          </a:p>
          <a:p>
            <a:pPr>
              <a:buFont typeface="Arial" pitchFamily="34" charset="0"/>
              <a:buChar char="•"/>
            </a:pPr>
            <a:endParaRPr lang="en-US" dirty="0"/>
          </a:p>
        </p:txBody>
      </p:sp>
      <p:cxnSp>
        <p:nvCxnSpPr>
          <p:cNvPr id="10" name="Straight Connector 9"/>
          <p:cNvCxnSpPr/>
          <p:nvPr/>
        </p:nvCxnSpPr>
        <p:spPr>
          <a:xfrm>
            <a:off x="1676400" y="-5632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THE NATURE OF SCIENCE</a:t>
            </a:r>
            <a:endParaRPr lang="en-US" sz="2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2025</Words>
  <Application>Microsoft Office PowerPoint</Application>
  <PresentationFormat>On-screen Show (4:3)</PresentationFormat>
  <Paragraphs>168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Nature of Science</vt:lpstr>
      <vt:lpstr>PowerPoint Presentation</vt:lpstr>
      <vt:lpstr>Is a climate scientist a meteorologist?</vt:lpstr>
      <vt:lpstr>The Importance of climate scientists</vt:lpstr>
      <vt:lpstr>Climate Science Investigations: South Florida</vt:lpstr>
      <vt:lpstr>What You Will Be Able To Do After This Module </vt:lpstr>
      <vt:lpstr>Science as a way of knowing</vt:lpstr>
      <vt:lpstr>What Do Scientists Assume?</vt:lpstr>
      <vt:lpstr>What Makes Science Different From Other Ways of Knowing? </vt:lpstr>
      <vt:lpstr>Who Are Scientists and How Do They Decide What To Study? </vt:lpstr>
      <vt:lpstr>Comparing the work of scientists and detectives</vt:lpstr>
      <vt:lpstr>The Difference between Scientific and Crime Scene Inquiry</vt:lpstr>
      <vt:lpstr>Why Do Scientists Argue and Challenge Each Other’s Results? </vt:lpstr>
      <vt:lpstr>What Is a Scientific Argument? </vt:lpstr>
      <vt:lpstr>Why Must Scientists Be Skeptics? </vt:lpstr>
      <vt:lpstr>What Is the Difference Between Skepticism and Denial? </vt:lpstr>
      <vt:lpstr>How Do Scientists Collaborate and Reach Consensus? </vt:lpstr>
      <vt:lpstr>The Scientific                                   Peer Review Process </vt:lpstr>
      <vt:lpstr>Intergovernmental Panel on Climate Change (IPCC)</vt:lpstr>
      <vt:lpstr>How Are Scientific Theories Developed? </vt:lpstr>
      <vt:lpstr>How Certain Is Science?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Science</dc:title>
  <dc:creator>aedwards</dc:creator>
  <cp:lastModifiedBy>Alana Edwards</cp:lastModifiedBy>
  <cp:revision>34</cp:revision>
  <dcterms:created xsi:type="dcterms:W3CDTF">2013-03-25T14:16:13Z</dcterms:created>
  <dcterms:modified xsi:type="dcterms:W3CDTF">2013-05-13T18:36:36Z</dcterms:modified>
</cp:coreProperties>
</file>