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6" r:id="rId4"/>
    <p:sldId id="287" r:id="rId5"/>
    <p:sldId id="263" r:id="rId6"/>
    <p:sldId id="264" r:id="rId7"/>
    <p:sldId id="265" r:id="rId8"/>
    <p:sldId id="266" r:id="rId9"/>
    <p:sldId id="267" r:id="rId10"/>
    <p:sldId id="269" r:id="rId11"/>
    <p:sldId id="273" r:id="rId12"/>
    <p:sldId id="268" r:id="rId13"/>
    <p:sldId id="274" r:id="rId14"/>
    <p:sldId id="275" r:id="rId15"/>
    <p:sldId id="276" r:id="rId16"/>
    <p:sldId id="277" r:id="rId17"/>
    <p:sldId id="288" r:id="rId18"/>
    <p:sldId id="257" r:id="rId19"/>
    <p:sldId id="258" r:id="rId20"/>
    <p:sldId id="259" r:id="rId21"/>
    <p:sldId id="260" r:id="rId22"/>
    <p:sldId id="261" r:id="rId23"/>
    <p:sldId id="278" r:id="rId24"/>
    <p:sldId id="279" r:id="rId25"/>
    <p:sldId id="280" r:id="rId26"/>
    <p:sldId id="281" r:id="rId27"/>
    <p:sldId id="282" r:id="rId28"/>
    <p:sldId id="283" r:id="rId29"/>
    <p:sldId id="284" r:id="rId30"/>
    <p:sldId id="285" r:id="rId31"/>
    <p:sldId id="289" r:id="rId32"/>
    <p:sldId id="293" r:id="rId33"/>
    <p:sldId id="296" r:id="rId34"/>
    <p:sldId id="290" r:id="rId35"/>
    <p:sldId id="292" r:id="rId36"/>
    <p:sldId id="291" r:id="rId37"/>
    <p:sldId id="295" r:id="rId38"/>
    <p:sldId id="294" r:id="rId39"/>
    <p:sldId id="297"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DFF4"/>
    <a:srgbClr val="D2E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686"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5A6888-4234-4DE8-9F1D-8C3FA6607D48}"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A6888-4234-4DE8-9F1D-8C3FA6607D48}"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A6888-4234-4DE8-9F1D-8C3FA6607D48}"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5A6888-4234-4DE8-9F1D-8C3FA6607D48}"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6888-4234-4DE8-9F1D-8C3FA6607D48}"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5A6888-4234-4DE8-9F1D-8C3FA6607D48}"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5A6888-4234-4DE8-9F1D-8C3FA6607D48}"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5A6888-4234-4DE8-9F1D-8C3FA6607D48}"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A6888-4234-4DE8-9F1D-8C3FA6607D48}"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A6888-4234-4DE8-9F1D-8C3FA6607D48}"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A6888-4234-4DE8-9F1D-8C3FA6607D48}"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AEB85-A6E7-45CE-8B86-F503656E9B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2000">
              <a:srgbClr val="D2EDEE"/>
            </a:gs>
            <a:gs pos="32000">
              <a:srgbClr val="D4DFF4"/>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A6888-4234-4DE8-9F1D-8C3FA6607D48}" type="datetimeFigureOut">
              <a:rPr lang="en-US" smtClean="0"/>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AEB85-A6E7-45CE-8B86-F503656E9B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rmAutofit fontScale="90000"/>
          </a:bodyPr>
          <a:lstStyle/>
          <a:p>
            <a:r>
              <a:rPr lang="en-US" b="1" dirty="0" smtClean="0">
                <a:latin typeface="Copperplate Gothic Bold" pitchFamily="34" charset="0"/>
              </a:rPr>
              <a:t/>
            </a:r>
            <a:br>
              <a:rPr lang="en-US" b="1" dirty="0" smtClean="0">
                <a:latin typeface="Copperplate Gothic Bold" pitchFamily="34" charset="0"/>
              </a:rPr>
            </a:br>
            <a:r>
              <a:rPr lang="en-US" sz="8900" b="1" dirty="0" smtClean="0">
                <a:latin typeface="Copperplate Gothic Bold" pitchFamily="34" charset="0"/>
              </a:rPr>
              <a:t>Energy:    The Driver of Climate</a:t>
            </a:r>
            <a:br>
              <a:rPr lang="en-US" sz="8900" b="1" dirty="0" smtClean="0">
                <a:latin typeface="Copperplate Gothic Bold" pitchFamily="34" charset="0"/>
              </a:rPr>
            </a:br>
            <a:endParaRPr lang="en-US" dirty="0">
              <a:latin typeface="Copperplate Gothic Bold" pitchFamily="34" charset="0"/>
            </a:endParaRPr>
          </a:p>
        </p:txBody>
      </p:sp>
      <p:sp>
        <p:nvSpPr>
          <p:cNvPr id="3" name="Rectangle 2"/>
          <p:cNvSpPr/>
          <p:nvPr/>
        </p:nvSpPr>
        <p:spPr>
          <a:xfrm>
            <a:off x="152400" y="152400"/>
            <a:ext cx="8839200" cy="6553200"/>
          </a:xfrm>
          <a:prstGeom prst="rect">
            <a:avLst/>
          </a:prstGeom>
          <a:noFill/>
          <a:ln w="523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848683"/>
            <a:ext cx="8077200" cy="3970318"/>
          </a:xfrm>
          <a:prstGeom prst="rect">
            <a:avLst/>
          </a:prstGeom>
          <a:noFill/>
        </p:spPr>
        <p:txBody>
          <a:bodyPr wrap="square" rtlCol="0">
            <a:spAutoFit/>
          </a:bodyPr>
          <a:lstStyle/>
          <a:p>
            <a:r>
              <a:rPr lang="en-US" dirty="0" smtClean="0"/>
              <a:t>The stratosphere, extends from the troposphere upward to approximately 50 kilometers (31 miles) above Earth’s surface.</a:t>
            </a:r>
          </a:p>
          <a:p>
            <a:pPr>
              <a:buFont typeface="Arial" pitchFamily="34" charset="0"/>
              <a:buChar char="•"/>
            </a:pPr>
            <a:endParaRPr lang="en-US" dirty="0"/>
          </a:p>
          <a:p>
            <a:r>
              <a:rPr lang="en-US" dirty="0" smtClean="0"/>
              <a:t>Ozone, a form of oxygen with three atoms per molecule, is concentrated in the stratosphere. Ozone absorbs most of the ultraviolet (UV) radiation coming from the sun, preventing this radiation from reaching Earth’s surface.</a:t>
            </a:r>
          </a:p>
          <a:p>
            <a:endParaRPr lang="en-US" dirty="0"/>
          </a:p>
          <a:p>
            <a:r>
              <a:rPr lang="en-US" dirty="0"/>
              <a:t>In the stratosphere, air temperature begins to </a:t>
            </a:r>
            <a:r>
              <a:rPr lang="en-US" dirty="0" smtClean="0"/>
              <a:t>increase. Why?</a:t>
            </a:r>
            <a:endParaRPr lang="en-US" dirty="0"/>
          </a:p>
          <a:p>
            <a:endParaRPr lang="en-US" dirty="0"/>
          </a:p>
          <a:p>
            <a:r>
              <a:rPr lang="en-US" dirty="0" smtClean="0"/>
              <a:t>	The absorption of UV radiation in this ozone layer causes temperature to 	increase, creating what is known as a temperature inversion — where air 	temperature increases with height rather than decreases, as it does in the 	troposphere.</a:t>
            </a:r>
          </a:p>
          <a:p>
            <a:pPr>
              <a:buFont typeface="Arial" pitchFamily="34" charset="0"/>
              <a:buChar char="•"/>
            </a:pPr>
            <a:endParaRPr lang="en-US" dirty="0"/>
          </a:p>
        </p:txBody>
      </p:sp>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151295"/>
            <a:ext cx="7391400" cy="1143000"/>
          </a:xfrm>
        </p:spPr>
        <p:txBody>
          <a:bodyPr>
            <a:normAutofit/>
          </a:bodyPr>
          <a:lstStyle/>
          <a:p>
            <a:r>
              <a:rPr lang="en-US" sz="3600" dirty="0" smtClean="0">
                <a:solidFill>
                  <a:schemeClr val="bg1"/>
                </a:solidFill>
                <a:latin typeface="Copperplate Gothic Bold" pitchFamily="34" charset="0"/>
              </a:rPr>
              <a:t>The Stratosphere</a:t>
            </a:r>
            <a:endParaRPr lang="en-US" sz="36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131.91.162.18/nasa/sites/default/files/images/EarthsAtmostphere/OzoneHoleAntarctica.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38870" y="2142708"/>
            <a:ext cx="4332999" cy="39243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04800" y="1981199"/>
            <a:ext cx="3886200" cy="4247317"/>
          </a:xfrm>
          <a:prstGeom prst="rect">
            <a:avLst/>
          </a:prstGeom>
          <a:noFill/>
        </p:spPr>
        <p:txBody>
          <a:bodyPr wrap="square" rtlCol="0">
            <a:spAutoFit/>
          </a:bodyPr>
          <a:lstStyle/>
          <a:p>
            <a:r>
              <a:rPr lang="en-US" dirty="0" smtClean="0"/>
              <a:t>About 30 years ago, scientists discovered that the ozone layer was breaking down, so much that a large hole formed over Antarctica.</a:t>
            </a:r>
          </a:p>
          <a:p>
            <a:pPr>
              <a:buFont typeface="Arial" pitchFamily="34" charset="0"/>
              <a:buChar char="•"/>
            </a:pPr>
            <a:endParaRPr lang="en-US" dirty="0"/>
          </a:p>
          <a:p>
            <a:r>
              <a:rPr lang="en-US" dirty="0" smtClean="0"/>
              <a:t>Chlorofluorocarbons (CFCs) were discovered to be the cause of the decrease in ozone. Man-made CFCs are used as coolants in air conditioners and refrigerators and in aerosol spray cans.</a:t>
            </a:r>
          </a:p>
          <a:p>
            <a:pPr>
              <a:buFont typeface="Arial" pitchFamily="34" charset="0"/>
              <a:buChar char="•"/>
            </a:pPr>
            <a:endParaRPr lang="en-US" dirty="0"/>
          </a:p>
          <a:p>
            <a:r>
              <a:rPr lang="en-US" dirty="0" smtClean="0"/>
              <a:t>Most countries have stopped using the most harmful CFCs, and the concentration of ozone in the upper atmosphere is now increasing.</a:t>
            </a:r>
            <a:endParaRPr lang="en-US"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90219"/>
            <a:ext cx="7391400" cy="1143000"/>
          </a:xfrm>
        </p:spPr>
        <p:txBody>
          <a:bodyPr/>
          <a:lstStyle/>
          <a:p>
            <a:r>
              <a:rPr lang="en-US" dirty="0" smtClean="0">
                <a:solidFill>
                  <a:schemeClr val="bg1"/>
                </a:solidFill>
                <a:latin typeface="Copperplate Gothic Bold" pitchFamily="34" charset="0"/>
              </a:rPr>
              <a:t>The Ozone Hole</a:t>
            </a: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4" name="TextBox 3"/>
          <p:cNvSpPr txBox="1"/>
          <p:nvPr/>
        </p:nvSpPr>
        <p:spPr>
          <a:xfrm>
            <a:off x="685800" y="1524000"/>
            <a:ext cx="7848600" cy="4801315"/>
          </a:xfrm>
          <a:prstGeom prst="rect">
            <a:avLst/>
          </a:prstGeom>
          <a:noFill/>
        </p:spPr>
        <p:txBody>
          <a:bodyPr wrap="square" rtlCol="0">
            <a:spAutoFit/>
          </a:bodyPr>
          <a:lstStyle/>
          <a:p>
            <a:r>
              <a:rPr lang="en-US" dirty="0" smtClean="0"/>
              <a:t>The lowest layer is known as the troposphere, which makes up approximately 75% of the total mass of the atmosphere and contains 99% of the atmosphere’s water.</a:t>
            </a:r>
          </a:p>
          <a:p>
            <a:endParaRPr lang="en-US" dirty="0"/>
          </a:p>
          <a:p>
            <a:r>
              <a:rPr lang="en-US" dirty="0" smtClean="0"/>
              <a:t>The troposphere extends up to approximately 11 kilometers (7 miles) from the surface and is the layer where atmospheric gases are most concentrated.</a:t>
            </a:r>
          </a:p>
          <a:p>
            <a:pPr>
              <a:buFont typeface="Arial" pitchFamily="34" charset="0"/>
              <a:buChar char="•"/>
            </a:pPr>
            <a:endParaRPr lang="en-US" dirty="0"/>
          </a:p>
          <a:p>
            <a:r>
              <a:rPr lang="en-US" dirty="0" smtClean="0"/>
              <a:t>Air temperature in the troposphere typically decreases as altitude increases as a result of three mechanisms of heat transfer (radiation, conduction, and convection).</a:t>
            </a:r>
          </a:p>
          <a:p>
            <a:pPr>
              <a:buFont typeface="Arial" pitchFamily="34" charset="0"/>
              <a:buChar char="•"/>
            </a:pPr>
            <a:endParaRPr lang="en-US" dirty="0"/>
          </a:p>
          <a:p>
            <a:r>
              <a:rPr lang="en-US" dirty="0" smtClean="0"/>
              <a:t>Solar radiation passes through Earth’s atmosphere and heats up the planet’s surface. The oceans and land absorb approximately half of this incoming solar radiation while a small fraction is emitted back into the atmosphere as infrared radiation.</a:t>
            </a:r>
          </a:p>
          <a:p>
            <a:pPr>
              <a:buFont typeface="Arial" pitchFamily="34" charset="0"/>
              <a:buChar char="•"/>
            </a:pPr>
            <a:endParaRPr lang="en-US" dirty="0"/>
          </a:p>
          <a:p>
            <a:r>
              <a:rPr lang="en-US" dirty="0" smtClean="0"/>
              <a:t>Consequently, the troposphere is generally warmest near Earth’s surface and coolest at its highest point.</a:t>
            </a:r>
            <a:endParaRPr lang="en-US" dirty="0"/>
          </a:p>
        </p:txBody>
      </p:sp>
      <p:sp>
        <p:nvSpPr>
          <p:cNvPr id="2" name="Title 1"/>
          <p:cNvSpPr>
            <a:spLocks noGrp="1"/>
          </p:cNvSpPr>
          <p:nvPr>
            <p:ph type="title"/>
          </p:nvPr>
        </p:nvSpPr>
        <p:spPr>
          <a:xfrm>
            <a:off x="1752600" y="87243"/>
            <a:ext cx="7391400" cy="1143000"/>
          </a:xfrm>
        </p:spPr>
        <p:txBody>
          <a:bodyPr/>
          <a:lstStyle/>
          <a:p>
            <a:r>
              <a:rPr lang="en-US" dirty="0" smtClean="0">
                <a:solidFill>
                  <a:schemeClr val="bg1"/>
                </a:solidFill>
                <a:latin typeface="Copperplate Gothic Bold" pitchFamily="34" charset="0"/>
              </a:rPr>
              <a:t>The Troposphere</a:t>
            </a: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131.91.162.18/nasa/sites/default/files/images/Energy/su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33713" y="2133600"/>
            <a:ext cx="4034639" cy="3581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662142"/>
            <a:ext cx="4648200" cy="4524316"/>
          </a:xfrm>
          <a:prstGeom prst="rect">
            <a:avLst/>
          </a:prstGeom>
          <a:noFill/>
        </p:spPr>
        <p:txBody>
          <a:bodyPr wrap="square" rtlCol="0">
            <a:spAutoFit/>
          </a:bodyPr>
          <a:lstStyle/>
          <a:p>
            <a:r>
              <a:rPr lang="en-US" sz="1600" dirty="0" smtClean="0"/>
              <a:t>Almost all of the energy available at Earth’s surface comes from the sun. The sun gets its energy from the process of nuclear fusion.</a:t>
            </a:r>
          </a:p>
          <a:p>
            <a:pPr>
              <a:buFont typeface="Arial" pitchFamily="34" charset="0"/>
              <a:buChar char="•"/>
            </a:pPr>
            <a:endParaRPr lang="en-US" sz="1600" dirty="0"/>
          </a:p>
          <a:p>
            <a:r>
              <a:rPr lang="en-US" sz="1600" dirty="0" smtClean="0"/>
              <a:t>In this process, four hydrogen nuclei are fused, forming a helium nucleus. Energy is released because the helium nucleus has a slightly lower mass than the four original hydrogen nuclei.</a:t>
            </a:r>
          </a:p>
          <a:p>
            <a:pPr>
              <a:buFont typeface="Arial" pitchFamily="34" charset="0"/>
              <a:buChar char="•"/>
            </a:pPr>
            <a:endParaRPr lang="en-US" sz="1600" dirty="0"/>
          </a:p>
          <a:p>
            <a:r>
              <a:rPr lang="en-US" sz="1600" dirty="0" smtClean="0"/>
              <a:t>This energy eventually makes its way to the outer regions of the sun and is radiated or emitted away in the form of energy, known as </a:t>
            </a:r>
            <a:r>
              <a:rPr lang="en-US" sz="1600" b="1" dirty="0" smtClean="0"/>
              <a:t>electromagnetic radiation</a:t>
            </a:r>
          </a:p>
          <a:p>
            <a:endParaRPr lang="en-US" sz="1600" dirty="0"/>
          </a:p>
          <a:p>
            <a:r>
              <a:rPr lang="en-US" sz="1600" dirty="0" smtClean="0"/>
              <a:t>A particle of electromagnetic radiation is known as a </a:t>
            </a:r>
            <a:r>
              <a:rPr lang="en-US" sz="1600" b="1" dirty="0" smtClean="0"/>
              <a:t>photon</a:t>
            </a:r>
            <a:r>
              <a:rPr lang="en-US" sz="1600" dirty="0" smtClean="0"/>
              <a:t>. Electromagnetic radiation, also known as </a:t>
            </a:r>
            <a:r>
              <a:rPr lang="en-US" sz="1600" b="1" dirty="0" smtClean="0"/>
              <a:t>radiant energy (or radiation)</a:t>
            </a:r>
            <a:r>
              <a:rPr lang="en-US" sz="1600" dirty="0" smtClean="0"/>
              <a:t>, is spread in the form of </a:t>
            </a:r>
            <a:r>
              <a:rPr lang="en-US" sz="1600" b="1" dirty="0" smtClean="0"/>
              <a:t>electromagnetic waves. </a:t>
            </a:r>
            <a:endParaRPr lang="en-US" sz="1600" b="1"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90219"/>
            <a:ext cx="7391400" cy="1143000"/>
          </a:xfrm>
        </p:spPr>
        <p:txBody>
          <a:bodyPr>
            <a:noAutofit/>
          </a:bodyPr>
          <a:lstStyle/>
          <a:p>
            <a:r>
              <a:rPr lang="en-US" sz="3600" dirty="0" smtClean="0">
                <a:solidFill>
                  <a:schemeClr val="bg1"/>
                </a:solidFill>
                <a:latin typeface="Copperplate Gothic Bold" pitchFamily="34" charset="0"/>
              </a:rPr>
              <a:t/>
            </a:r>
            <a:br>
              <a:rPr lang="en-US" sz="3600" dirty="0" smtClean="0">
                <a:solidFill>
                  <a:schemeClr val="bg1"/>
                </a:solidFill>
                <a:latin typeface="Copperplate Gothic Bold" pitchFamily="34" charset="0"/>
              </a:rPr>
            </a:br>
            <a:r>
              <a:rPr lang="en-US" sz="3600" dirty="0" smtClean="0">
                <a:solidFill>
                  <a:schemeClr val="bg1"/>
                </a:solidFill>
                <a:latin typeface="Copperplate Gothic Bold" pitchFamily="34" charset="0"/>
              </a:rPr>
              <a:t>Radiation from the Sun</a:t>
            </a:r>
            <a:br>
              <a:rPr lang="en-US" sz="3600"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599" y="90219"/>
            <a:ext cx="7331765" cy="1143000"/>
          </a:xfrm>
        </p:spPr>
        <p:txBody>
          <a:bodyPr>
            <a:noAutofit/>
          </a:bodyPr>
          <a:lstStyle/>
          <a:p>
            <a:r>
              <a:rPr lang="en-US" sz="3600" dirty="0" smtClean="0">
                <a:solidFill>
                  <a:schemeClr val="bg1"/>
                </a:solidFill>
              </a:rPr>
              <a:t/>
            </a:r>
            <a:br>
              <a:rPr lang="en-US" sz="3600" dirty="0" smtClean="0">
                <a:solidFill>
                  <a:schemeClr val="bg1"/>
                </a:solidFill>
              </a:rPr>
            </a:br>
            <a:r>
              <a:rPr lang="en-US" sz="3600" dirty="0" smtClean="0">
                <a:solidFill>
                  <a:schemeClr val="bg1"/>
                </a:solidFill>
                <a:latin typeface="Copperplate Gothic Bold" pitchFamily="34" charset="0"/>
              </a:rPr>
              <a:t>Electromagnetic Waves</a:t>
            </a: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pic>
        <p:nvPicPr>
          <p:cNvPr id="32770" name="Picture 2" descr="http://131.91.162.18/nasa/files/images/Energy/Wavelength.jpg"/>
          <p:cNvPicPr>
            <a:picLocks noChangeAspect="1" noChangeArrowheads="1"/>
          </p:cNvPicPr>
          <p:nvPr/>
        </p:nvPicPr>
        <p:blipFill>
          <a:blip r:embed="rId2" cstate="print"/>
          <a:srcRect/>
          <a:stretch>
            <a:fillRect/>
          </a:stretch>
        </p:blipFill>
        <p:spPr bwMode="auto">
          <a:xfrm>
            <a:off x="5334000" y="1600200"/>
            <a:ext cx="3352800" cy="480702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676400"/>
            <a:ext cx="4648200" cy="4939814"/>
          </a:xfrm>
          <a:prstGeom prst="rect">
            <a:avLst/>
          </a:prstGeom>
          <a:noFill/>
        </p:spPr>
        <p:txBody>
          <a:bodyPr wrap="square" rtlCol="0">
            <a:spAutoFit/>
          </a:bodyPr>
          <a:lstStyle/>
          <a:p>
            <a:r>
              <a:rPr lang="en-US" sz="1500" b="1" dirty="0" smtClean="0"/>
              <a:t>Electromagnetic waves </a:t>
            </a:r>
            <a:r>
              <a:rPr lang="en-US" sz="1500" dirty="0" smtClean="0"/>
              <a:t>are waves that can cause charged particles (such as electrons) to move up and down.</a:t>
            </a:r>
          </a:p>
          <a:p>
            <a:endParaRPr lang="en-US" sz="1500" dirty="0"/>
          </a:p>
          <a:p>
            <a:r>
              <a:rPr lang="en-US" sz="1500" dirty="0" smtClean="0"/>
              <a:t>These waves have both electrical and magnetic properties and can travel through gases, liquids, solids, and through empty space (or a vacuum) at nearly 300,000 kilometers per second (the speed of light).</a:t>
            </a:r>
          </a:p>
          <a:p>
            <a:pPr>
              <a:buFont typeface="Arial" pitchFamily="34" charset="0"/>
              <a:buChar char="•"/>
            </a:pPr>
            <a:endParaRPr lang="en-US" sz="1500" dirty="0"/>
          </a:p>
          <a:p>
            <a:r>
              <a:rPr lang="en-US" sz="1500" dirty="0" smtClean="0"/>
              <a:t>Electromagnetic waves are characterized by wavelength and frequency.</a:t>
            </a:r>
          </a:p>
          <a:p>
            <a:pPr>
              <a:buFont typeface="Arial" pitchFamily="34" charset="0"/>
              <a:buChar char="•"/>
            </a:pPr>
            <a:endParaRPr lang="en-US" sz="1500" dirty="0"/>
          </a:p>
          <a:p>
            <a:r>
              <a:rPr lang="en-US" sz="1500" dirty="0" smtClean="0"/>
              <a:t>The </a:t>
            </a:r>
            <a:r>
              <a:rPr lang="en-US" sz="1500" b="1" dirty="0" smtClean="0"/>
              <a:t>wavelength </a:t>
            </a:r>
            <a:r>
              <a:rPr lang="en-US" sz="1500" dirty="0" smtClean="0"/>
              <a:t>is the distance between two wave crests or troughs. The highest point of a wave is called the crest, and the lowest point of a wave is called the trough.</a:t>
            </a:r>
          </a:p>
          <a:p>
            <a:pPr>
              <a:buFont typeface="Arial" pitchFamily="34" charset="0"/>
              <a:buChar char="•"/>
            </a:pPr>
            <a:endParaRPr lang="en-US" sz="1500" dirty="0"/>
          </a:p>
          <a:p>
            <a:r>
              <a:rPr lang="en-US" sz="1500" b="1" dirty="0" smtClean="0"/>
              <a:t>Frequency </a:t>
            </a:r>
            <a:r>
              <a:rPr lang="en-US" sz="1500" dirty="0" smtClean="0"/>
              <a:t>is expressed in hertz (Hz) and refers to the number of wavelengths that pass a fixed point in 1 second.</a:t>
            </a:r>
          </a:p>
          <a:p>
            <a:pPr>
              <a:buFont typeface="Arial" pitchFamily="34" charset="0"/>
              <a:buChar char="•"/>
            </a:pPr>
            <a:endParaRPr lang="en-US" sz="1500" dirty="0"/>
          </a:p>
          <a:p>
            <a:r>
              <a:rPr lang="en-US" sz="1500" b="1" dirty="0" smtClean="0">
                <a:solidFill>
                  <a:srgbClr val="FF0000"/>
                </a:solidFill>
              </a:rPr>
              <a:t>The shorter the wavelength is, the higher its frequency will be. The reverse is also true.</a:t>
            </a:r>
            <a:endParaRPr lang="en-US" sz="1500" b="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981200" y="196401"/>
            <a:ext cx="7086600" cy="868362"/>
          </a:xfrm>
        </p:spPr>
        <p:txBody>
          <a:bodyPr>
            <a:normAutofit fontScale="90000"/>
          </a:bodyPr>
          <a:lstStyle/>
          <a:p>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r>
              <a:rPr lang="en-US" sz="4000" dirty="0" smtClean="0">
                <a:solidFill>
                  <a:schemeClr val="bg1"/>
                </a:solidFill>
                <a:latin typeface="Copperplate Gothic Bold" pitchFamily="34" charset="0"/>
              </a:rPr>
              <a:t>Electromagnetic Spectrum </a:t>
            </a:r>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endParaRPr lang="en-US" dirty="0">
              <a:solidFill>
                <a:schemeClr val="bg1"/>
              </a:solidFill>
              <a:latin typeface="Copperplate Gothic Bold" pitchFamily="34" charset="0"/>
            </a:endParaRPr>
          </a:p>
        </p:txBody>
      </p:sp>
      <p:pic>
        <p:nvPicPr>
          <p:cNvPr id="33794" name="Picture 2" descr="http://131.91.162.18/nasa/files/images/Energy/VisibleLightSpectru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2362200"/>
            <a:ext cx="7162800" cy="3131464"/>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609600" y="1600200"/>
            <a:ext cx="7848600" cy="646331"/>
          </a:xfrm>
          <a:prstGeom prst="rect">
            <a:avLst/>
          </a:prstGeom>
          <a:noFill/>
        </p:spPr>
        <p:txBody>
          <a:bodyPr wrap="square" rtlCol="0">
            <a:spAutoFit/>
          </a:bodyPr>
          <a:lstStyle/>
          <a:p>
            <a:r>
              <a:rPr lang="en-US" dirty="0" smtClean="0"/>
              <a:t>The </a:t>
            </a:r>
            <a:r>
              <a:rPr lang="en-US" b="1" dirty="0" smtClean="0"/>
              <a:t>electromagnetic spectrum </a:t>
            </a:r>
            <a:r>
              <a:rPr lang="en-US" dirty="0" smtClean="0"/>
              <a:t>represents the complete range of electromagnetic radiation. </a:t>
            </a:r>
          </a:p>
        </p:txBody>
      </p:sp>
      <p:sp>
        <p:nvSpPr>
          <p:cNvPr id="3" name="TextBox 2"/>
          <p:cNvSpPr txBox="1"/>
          <p:nvPr/>
        </p:nvSpPr>
        <p:spPr>
          <a:xfrm>
            <a:off x="876300" y="5715000"/>
            <a:ext cx="7391400" cy="923330"/>
          </a:xfrm>
          <a:prstGeom prst="rect">
            <a:avLst/>
          </a:prstGeom>
          <a:noFill/>
        </p:spPr>
        <p:txBody>
          <a:bodyPr wrap="square" rtlCol="0">
            <a:spAutoFit/>
          </a:bodyPr>
          <a:lstStyle/>
          <a:p>
            <a:r>
              <a:rPr lang="en-US" dirty="0"/>
              <a:t>The region of the spectrum with a shorter wavelength than the color violet is referred as </a:t>
            </a:r>
            <a:r>
              <a:rPr lang="en-US" b="1" dirty="0"/>
              <a:t>ultraviolet radiation</a:t>
            </a:r>
            <a:r>
              <a:rPr lang="en-US" dirty="0"/>
              <a:t>, and the region of the spectrum with a longer wavelength than the color red is referred to as </a:t>
            </a:r>
            <a:r>
              <a:rPr lang="en-US" b="1" dirty="0"/>
              <a:t>infrared radiation.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pic>
        <p:nvPicPr>
          <p:cNvPr id="34818" name="Picture 2" descr="http://131.91.162.18/nasa/files/images/Energy/RadiationIntensityVSWavelengt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76601" y="2739838"/>
            <a:ext cx="5334000" cy="3933655"/>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28600" y="1600200"/>
            <a:ext cx="8736495" cy="1477328"/>
          </a:xfrm>
          <a:prstGeom prst="rect">
            <a:avLst/>
          </a:prstGeom>
          <a:noFill/>
        </p:spPr>
        <p:txBody>
          <a:bodyPr wrap="square" rtlCol="0">
            <a:spAutoFit/>
          </a:bodyPr>
          <a:lstStyle/>
          <a:p>
            <a:r>
              <a:rPr lang="en-US" dirty="0" smtClean="0"/>
              <a:t>The energy that reaches the Earth is known as solar radiation. </a:t>
            </a:r>
          </a:p>
          <a:p>
            <a:pPr>
              <a:buFont typeface="Arial" pitchFamily="34" charset="0"/>
              <a:buChar char="•"/>
            </a:pPr>
            <a:endParaRPr lang="en-US" dirty="0"/>
          </a:p>
          <a:p>
            <a:r>
              <a:rPr lang="en-US" dirty="0" smtClean="0"/>
              <a:t>Although the sun emits radiation at all wavelengths, approximately 44% falls within visible-light wavelengths.</a:t>
            </a:r>
          </a:p>
          <a:p>
            <a:endParaRPr lang="en-US" dirty="0"/>
          </a:p>
        </p:txBody>
      </p:sp>
      <p:sp>
        <p:nvSpPr>
          <p:cNvPr id="2" name="Title 1"/>
          <p:cNvSpPr>
            <a:spLocks noGrp="1"/>
          </p:cNvSpPr>
          <p:nvPr>
            <p:ph type="title"/>
          </p:nvPr>
        </p:nvSpPr>
        <p:spPr>
          <a:xfrm>
            <a:off x="1918252" y="1863"/>
            <a:ext cx="7010400" cy="1325562"/>
          </a:xfrm>
        </p:spPr>
        <p:txBody>
          <a:bodyPr>
            <a:noAutofit/>
          </a:bodyPr>
          <a:lstStyle/>
          <a:p>
            <a:r>
              <a:rPr lang="en-US" sz="3600" b="1" dirty="0" smtClean="0">
                <a:solidFill>
                  <a:schemeClr val="bg1"/>
                </a:solidFill>
                <a:latin typeface="Copperplate Gothic Bold" pitchFamily="34" charset="0"/>
              </a:rPr>
              <a:t/>
            </a:r>
            <a:br>
              <a:rPr lang="en-US" sz="3600" b="1" dirty="0" smtClean="0">
                <a:solidFill>
                  <a:schemeClr val="bg1"/>
                </a:solidFill>
                <a:latin typeface="Copperplate Gothic Bold" pitchFamily="34" charset="0"/>
              </a:rPr>
            </a:br>
            <a:r>
              <a:rPr lang="en-US" sz="3200" b="1" dirty="0" smtClean="0">
                <a:solidFill>
                  <a:schemeClr val="bg1"/>
                </a:solidFill>
                <a:latin typeface="Copperplate Gothic Bold" pitchFamily="34" charset="0"/>
              </a:rPr>
              <a:t>The Sun’s Electromagnetic Spectrum</a:t>
            </a:r>
            <a:br>
              <a:rPr lang="en-US" sz="3200" b="1"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sp>
        <p:nvSpPr>
          <p:cNvPr id="9" name="TextBox 8"/>
          <p:cNvSpPr txBox="1"/>
          <p:nvPr/>
        </p:nvSpPr>
        <p:spPr>
          <a:xfrm>
            <a:off x="198783" y="3100141"/>
            <a:ext cx="2925417" cy="2308324"/>
          </a:xfrm>
          <a:prstGeom prst="rect">
            <a:avLst/>
          </a:prstGeom>
          <a:noFill/>
        </p:spPr>
        <p:txBody>
          <a:bodyPr wrap="square" rtlCol="0">
            <a:spAutoFit/>
          </a:bodyPr>
          <a:lstStyle/>
          <a:p>
            <a:r>
              <a:rPr lang="en-US" dirty="0" smtClean="0"/>
              <a:t>The region of the spectrum referred to as visible light (light our eyes can detect) is composed of relatively short wavelengths in the range 400 nanometers (nm), or 0.4 micrometers (</a:t>
            </a:r>
            <a:r>
              <a:rPr lang="en-US" dirty="0" err="1" smtClean="0"/>
              <a:t>μm</a:t>
            </a:r>
            <a:r>
              <a:rPr lang="en-US" dirty="0" smtClean="0"/>
              <a:t>), through 700 nm, or 0.7 </a:t>
            </a:r>
            <a:r>
              <a:rPr lang="en-US" dirty="0" err="1" smtClean="0"/>
              <a:t>μm</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8" name="Title 1"/>
          <p:cNvSpPr txBox="1">
            <a:spLocks/>
          </p:cNvSpPr>
          <p:nvPr/>
        </p:nvSpPr>
        <p:spPr>
          <a:xfrm>
            <a:off x="1918252" y="1863"/>
            <a:ext cx="7010400" cy="1325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Copperplate Gothic Bold" pitchFamily="34" charset="0"/>
              </a:rPr>
              <a:t>A </a:t>
            </a:r>
            <a:r>
              <a:rPr lang="en-US" sz="3200" b="1" dirty="0">
                <a:solidFill>
                  <a:schemeClr val="bg1"/>
                </a:solidFill>
                <a:latin typeface="Copperplate Gothic Bold" pitchFamily="34" charset="0"/>
              </a:rPr>
              <a:t>Review of Commonly Used Metric Units</a:t>
            </a:r>
            <a:endParaRPr lang="en-US" sz="3200" dirty="0">
              <a:solidFill>
                <a:schemeClr val="bg1"/>
              </a:solidFill>
              <a:latin typeface="Copperplate Gothic Bold" pitchFamily="34" charset="0"/>
            </a:endParaRP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600200"/>
            <a:ext cx="7401009"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199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edwards.CES_DOMAIN\Local Settings\Temporary Internet Files\Content.IE5\WHEI9RSG\MP900305823[1].jpg"/>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0" b="100000" l="0" r="100000">
                        <a14:foregroundMark x1="14000" y1="18395" x2="14000" y2="18395"/>
                        <a14:foregroundMark x1="8000" y1="27926" x2="8000" y2="27926"/>
                        <a14:foregroundMark x1="4167" y1="39967" x2="4167" y2="39967"/>
                        <a14:foregroundMark x1="10833" y1="75418" x2="10167" y2="72910"/>
                        <a14:foregroundMark x1="9333" y1="73913" x2="2333" y2="52341"/>
                        <a14:foregroundMark x1="4500" y1="39632" x2="7000" y2="26589"/>
                        <a14:foregroundMark x1="8333" y1="26923" x2="14333" y2="18395"/>
                        <a14:foregroundMark x1="14333" y1="17726" x2="31667" y2="6689"/>
                        <a14:foregroundMark x1="30833" y1="6689" x2="44333" y2="2508"/>
                        <a14:foregroundMark x1="45333" y1="3177" x2="57333" y2="3177"/>
                        <a14:foregroundMark x1="57333" y1="4181" x2="70000" y2="7860"/>
                        <a14:foregroundMark x1="31333" y1="93813" x2="31333" y2="93813"/>
                        <a14:foregroundMark x1="31333" y1="93813" x2="9833" y2="73244"/>
                      </a14:backgroundRemoval>
                    </a14:imgEffect>
                  </a14:imgLayer>
                </a14:imgProps>
              </a:ext>
              <a:ext uri="{28A0092B-C50C-407E-A947-70E740481C1C}">
                <a14:useLocalDpi xmlns:a14="http://schemas.microsoft.com/office/drawing/2010/main"/>
              </a:ext>
            </a:extLst>
          </a:blip>
          <a:srcRect/>
          <a:stretch>
            <a:fillRect/>
          </a:stretch>
        </p:blipFill>
        <p:spPr bwMode="auto">
          <a:xfrm>
            <a:off x="5257800" y="2057400"/>
            <a:ext cx="3431039" cy="3419602"/>
          </a:xfrm>
          <a:prstGeom prst="rect">
            <a:avLst/>
          </a:prstGeom>
          <a:noFill/>
        </p:spPr>
      </p:pic>
      <p:sp>
        <p:nvSpPr>
          <p:cNvPr id="5" name="TextBox 4"/>
          <p:cNvSpPr txBox="1"/>
          <p:nvPr/>
        </p:nvSpPr>
        <p:spPr>
          <a:xfrm>
            <a:off x="609600" y="2057400"/>
            <a:ext cx="4114800" cy="3970318"/>
          </a:xfrm>
          <a:prstGeom prst="rect">
            <a:avLst/>
          </a:prstGeom>
          <a:noFill/>
        </p:spPr>
        <p:txBody>
          <a:bodyPr wrap="square" rtlCol="0">
            <a:spAutoFit/>
          </a:bodyPr>
          <a:lstStyle/>
          <a:p>
            <a:r>
              <a:rPr lang="en-US" dirty="0" smtClean="0"/>
              <a:t>All objects actually emit radiation if their temperature is greater than absolute zero. Absolute zero is equal to zero Kelvin, which is equal to −273°C or −460°F.</a:t>
            </a:r>
          </a:p>
          <a:p>
            <a:pPr>
              <a:buFont typeface="Arial" pitchFamily="34" charset="0"/>
              <a:buChar char="•"/>
            </a:pPr>
            <a:endParaRPr lang="en-US" dirty="0"/>
          </a:p>
          <a:p>
            <a:r>
              <a:rPr lang="en-US" dirty="0" smtClean="0"/>
              <a:t>Both the sun and Earth’s surface behave as blackbodies. An object that absorbs and emits all possible radiation at 100 percent efficiency is called a blackbody.</a:t>
            </a:r>
          </a:p>
          <a:p>
            <a:pPr>
              <a:buFont typeface="Arial" pitchFamily="34" charset="0"/>
              <a:buChar char="•"/>
            </a:pPr>
            <a:endParaRPr lang="en-US" dirty="0"/>
          </a:p>
          <a:p>
            <a:r>
              <a:rPr lang="en-US" dirty="0" smtClean="0"/>
              <a:t>For this reason, the Stefan-Boltzmann and </a:t>
            </a:r>
            <a:r>
              <a:rPr lang="en-US" dirty="0" err="1" smtClean="0"/>
              <a:t>Wein’s</a:t>
            </a:r>
            <a:r>
              <a:rPr lang="en-US" dirty="0" smtClean="0"/>
              <a:t> laws can be used to explain the correlation between temperature and radiation for the sun and Earth.</a:t>
            </a:r>
            <a:endParaRPr lang="en-US"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87243"/>
            <a:ext cx="7315200" cy="1143000"/>
          </a:xfrm>
        </p:spPr>
        <p:txBody>
          <a:bodyPr>
            <a:noAutofit/>
          </a:bodyPr>
          <a:lstStyle/>
          <a:p>
            <a:r>
              <a:rPr lang="en-US" sz="3200" b="1" dirty="0" smtClean="0">
                <a:solidFill>
                  <a:schemeClr val="bg1"/>
                </a:solidFill>
                <a:latin typeface="Copperplate Gothic Bold" pitchFamily="34" charset="0"/>
              </a:rPr>
              <a:t/>
            </a:r>
            <a:br>
              <a:rPr lang="en-US" sz="3200" b="1" dirty="0" smtClean="0">
                <a:solidFill>
                  <a:schemeClr val="bg1"/>
                </a:solidFill>
                <a:latin typeface="Copperplate Gothic Bold" pitchFamily="34" charset="0"/>
              </a:rPr>
            </a:br>
            <a:r>
              <a:rPr lang="en-US" sz="3200" b="1" dirty="0" smtClean="0">
                <a:solidFill>
                  <a:schemeClr val="bg1"/>
                </a:solidFill>
                <a:latin typeface="Copperplate Gothic Bold" pitchFamily="34" charset="0"/>
              </a:rPr>
              <a:t>The Correlation Between Temperature and Radiation</a:t>
            </a:r>
            <a:br>
              <a:rPr lang="en-US" sz="3200" b="1"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31.91.162.18/nasa/files/images/Energy/SunEarthTemp.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3729" y="3122586"/>
            <a:ext cx="5098114" cy="32766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6200" y="3048000"/>
            <a:ext cx="3657600" cy="3293209"/>
          </a:xfrm>
          <a:prstGeom prst="rect">
            <a:avLst/>
          </a:prstGeom>
          <a:noFill/>
        </p:spPr>
        <p:txBody>
          <a:bodyPr wrap="square" rtlCol="0">
            <a:spAutoFit/>
          </a:bodyPr>
          <a:lstStyle/>
          <a:p>
            <a:pPr algn="ctr"/>
            <a:r>
              <a:rPr lang="en-US" sz="1600" b="1" dirty="0" smtClean="0">
                <a:effectLst>
                  <a:outerShdw blurRad="38100" dist="38100" dir="2700000" algn="tl">
                    <a:srgbClr val="000000">
                      <a:alpha val="43137"/>
                    </a:srgbClr>
                  </a:outerShdw>
                </a:effectLst>
              </a:rPr>
              <a:t>E </a:t>
            </a:r>
            <a:r>
              <a:rPr lang="en-US" sz="1600" b="1" dirty="0">
                <a:effectLst>
                  <a:outerShdw blurRad="38100" dist="38100" dir="2700000" algn="tl">
                    <a:srgbClr val="000000">
                      <a:alpha val="43137"/>
                    </a:srgbClr>
                  </a:outerShdw>
                </a:effectLst>
              </a:rPr>
              <a:t>= σT</a:t>
            </a:r>
            <a:r>
              <a:rPr lang="en-US" sz="1600" b="1" baseline="30000" dirty="0">
                <a:effectLst>
                  <a:outerShdw blurRad="38100" dist="38100" dir="2700000" algn="tl">
                    <a:srgbClr val="000000">
                      <a:alpha val="43137"/>
                    </a:srgbClr>
                  </a:outerShdw>
                </a:effectLst>
              </a:rPr>
              <a:t>4</a:t>
            </a:r>
            <a:endParaRPr lang="en-US" sz="1600" b="1" dirty="0">
              <a:effectLst>
                <a:outerShdw blurRad="38100" dist="38100" dir="2700000" algn="tl">
                  <a:srgbClr val="000000">
                    <a:alpha val="43137"/>
                  </a:srgbClr>
                </a:outerShdw>
              </a:effectLst>
            </a:endParaRPr>
          </a:p>
          <a:p>
            <a:endParaRPr lang="en-US" sz="1600" dirty="0"/>
          </a:p>
          <a:p>
            <a:r>
              <a:rPr lang="en-US" sz="1600" dirty="0" smtClean="0"/>
              <a:t>E - maximum rate of radiation (often referred to as energy flux) emitted by each square meter of the object’s surface. </a:t>
            </a:r>
          </a:p>
          <a:p>
            <a:endParaRPr lang="en-US" sz="1600" dirty="0" smtClean="0"/>
          </a:p>
          <a:p>
            <a:r>
              <a:rPr lang="en-US" sz="1600" dirty="0" smtClean="0"/>
              <a:t>“σ” (sigma) </a:t>
            </a:r>
            <a:r>
              <a:rPr lang="en-US" sz="1600" dirty="0"/>
              <a:t>-</a:t>
            </a:r>
            <a:r>
              <a:rPr lang="en-US" sz="1600" dirty="0" smtClean="0"/>
              <a:t> the Stefan-Boltzmann constant  (5.67 x 10</a:t>
            </a:r>
            <a:r>
              <a:rPr lang="en-US" sz="1600" baseline="30000" dirty="0" smtClean="0"/>
              <a:t>-8</a:t>
            </a:r>
            <a:r>
              <a:rPr lang="en-US" sz="1600" dirty="0" smtClean="0"/>
              <a:t>W/m</a:t>
            </a:r>
            <a:r>
              <a:rPr lang="en-US" sz="1600" baseline="30000" dirty="0" smtClean="0"/>
              <a:t>2</a:t>
            </a:r>
            <a:r>
              <a:rPr lang="en-US" sz="1600" dirty="0" smtClean="0"/>
              <a:t>K</a:t>
            </a:r>
            <a:r>
              <a:rPr lang="en-US" sz="1600" baseline="30000" dirty="0" smtClean="0"/>
              <a:t>4</a:t>
            </a:r>
            <a:r>
              <a:rPr lang="en-US" sz="1600" dirty="0" smtClean="0"/>
              <a:t>)</a:t>
            </a:r>
          </a:p>
          <a:p>
            <a:endParaRPr lang="en-US" sz="1600" dirty="0"/>
          </a:p>
          <a:p>
            <a:r>
              <a:rPr lang="en-US" sz="1600" dirty="0" smtClean="0"/>
              <a:t>W </a:t>
            </a:r>
            <a:r>
              <a:rPr lang="en-US" sz="1600" dirty="0"/>
              <a:t>(watt) </a:t>
            </a:r>
            <a:r>
              <a:rPr lang="en-US" sz="1600" dirty="0" smtClean="0"/>
              <a:t>- unit </a:t>
            </a:r>
            <a:r>
              <a:rPr lang="en-US" sz="1600" dirty="0"/>
              <a:t>used to express power </a:t>
            </a:r>
            <a:r>
              <a:rPr lang="en-US" sz="1600" dirty="0" smtClean="0"/>
              <a:t>(</a:t>
            </a:r>
            <a:r>
              <a:rPr lang="en-US" sz="1600" dirty="0"/>
              <a:t>expressed in joules per second).</a:t>
            </a:r>
          </a:p>
          <a:p>
            <a:endParaRPr lang="en-US" sz="1600" dirty="0" smtClean="0"/>
          </a:p>
          <a:p>
            <a:r>
              <a:rPr lang="en-US" sz="1600" dirty="0" smtClean="0"/>
              <a:t>T </a:t>
            </a:r>
            <a:r>
              <a:rPr lang="en-US" sz="1600" dirty="0"/>
              <a:t>-</a:t>
            </a:r>
            <a:r>
              <a:rPr lang="en-US" sz="1600" dirty="0" smtClean="0"/>
              <a:t> object’s surface temperature in Kelvin. </a:t>
            </a:r>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295400" y="90219"/>
            <a:ext cx="8229600" cy="1143000"/>
          </a:xfrm>
        </p:spPr>
        <p:txBody>
          <a:bodyPr>
            <a:normAutofit/>
          </a:bodyPr>
          <a:lstStyle/>
          <a:p>
            <a:r>
              <a:rPr lang="en-US" sz="3600" dirty="0" smtClean="0">
                <a:solidFill>
                  <a:schemeClr val="bg1"/>
                </a:solidFill>
                <a:latin typeface="Copperplate Gothic Bold" pitchFamily="34" charset="0"/>
              </a:rPr>
              <a:t>Stefan-Boltzmann Law</a:t>
            </a:r>
            <a:endParaRPr lang="en-US" sz="3600" dirty="0">
              <a:solidFill>
                <a:schemeClr val="bg1"/>
              </a:solidFill>
              <a:latin typeface="Copperplate Gothic Bold" pitchFamily="34" charset="0"/>
            </a:endParaRPr>
          </a:p>
        </p:txBody>
      </p:sp>
      <p:sp>
        <p:nvSpPr>
          <p:cNvPr id="10" name="TextBox 9"/>
          <p:cNvSpPr txBox="1"/>
          <p:nvPr/>
        </p:nvSpPr>
        <p:spPr>
          <a:xfrm>
            <a:off x="76200" y="1524000"/>
            <a:ext cx="8839200" cy="1323439"/>
          </a:xfrm>
          <a:prstGeom prst="rect">
            <a:avLst/>
          </a:prstGeom>
          <a:noFill/>
        </p:spPr>
        <p:txBody>
          <a:bodyPr wrap="square" rtlCol="0">
            <a:spAutoFit/>
          </a:bodyPr>
          <a:lstStyle/>
          <a:p>
            <a:r>
              <a:rPr lang="en-US" sz="1600" dirty="0" smtClean="0"/>
              <a:t>The Stefan-Boltzmann law, a fundamental law of physics, explains the relationship between an object’s temperature and the amount of radiation that it emits.</a:t>
            </a:r>
          </a:p>
          <a:p>
            <a:pPr>
              <a:buFont typeface="Arial" pitchFamily="34" charset="0"/>
              <a:buChar char="•"/>
            </a:pPr>
            <a:endParaRPr lang="en-US" sz="1600" dirty="0"/>
          </a:p>
          <a:p>
            <a:r>
              <a:rPr lang="en-US" sz="1600" dirty="0" smtClean="0"/>
              <a:t>This law states that all objects with temperatures above absolute zero (0K or −273°C or −460°F) emit radiation at a rate proportional to the fourth power of their absolute temperature.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90219"/>
            <a:ext cx="7391400" cy="1143000"/>
          </a:xfrm>
        </p:spPr>
        <p:txBody>
          <a:bodyPr/>
          <a:lstStyle/>
          <a:p>
            <a:r>
              <a:rPr lang="en-US" dirty="0" smtClean="0">
                <a:solidFill>
                  <a:schemeClr val="bg1"/>
                </a:solidFill>
                <a:latin typeface="Copperplate Gothic Bold" pitchFamily="34" charset="0"/>
              </a:rPr>
              <a:t>Overview</a:t>
            </a:r>
            <a:endParaRPr lang="en-US" dirty="0">
              <a:solidFill>
                <a:schemeClr val="bg1"/>
              </a:solidFill>
              <a:latin typeface="Copperplate Gothic Bold" pitchFamily="34" charset="0"/>
            </a:endParaRPr>
          </a:p>
        </p:txBody>
      </p:sp>
      <p:pic>
        <p:nvPicPr>
          <p:cNvPr id="19458" name="Picture 2" descr="http://131.91.162.18/nasa/files/images/Energy/ENERGYINEQUALSENERGYOUT.jpg"/>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10000" b="100000" l="10000" r="100000">
                        <a14:foregroundMark x1="45833" y1="46389" x2="45833" y2="46389"/>
                        <a14:foregroundMark x1="50208" y1="52778" x2="50208" y2="52778"/>
                        <a14:foregroundMark x1="58021" y1="24167" x2="58021" y2="24167"/>
                        <a14:foregroundMark x1="73438" y1="20972" x2="73438" y2="20972"/>
                        <a14:foregroundMark x1="72396" y1="37222" x2="72396" y2="37222"/>
                        <a14:foregroundMark x1="73125" y1="33611" x2="73125" y2="33611"/>
                        <a14:foregroundMark x1="73021" y1="31389" x2="73021" y2="31389"/>
                        <a14:foregroundMark x1="73021" y1="53194" x2="73021" y2="53194"/>
                        <a14:foregroundMark x1="72708" y1="82500" x2="72708" y2="82500"/>
                      </a14:backgroundRemoval>
                    </a14:imgEffect>
                  </a14:imgLayer>
                </a14:imgProps>
              </a:ext>
              <a:ext uri="{28A0092B-C50C-407E-A947-70E740481C1C}">
                <a14:useLocalDpi xmlns:a14="http://schemas.microsoft.com/office/drawing/2010/main"/>
              </a:ext>
            </a:extLst>
          </a:blip>
          <a:srcRect/>
          <a:stretch>
            <a:fillRect/>
          </a:stretch>
        </p:blipFill>
        <p:spPr bwMode="auto">
          <a:xfrm>
            <a:off x="4876800" y="1524000"/>
            <a:ext cx="5079998" cy="3810000"/>
          </a:xfrm>
          <a:prstGeom prst="rect">
            <a:avLst/>
          </a:prstGeom>
          <a:noFill/>
        </p:spPr>
      </p:pic>
      <p:sp>
        <p:nvSpPr>
          <p:cNvPr id="6" name="TextBox 5"/>
          <p:cNvSpPr txBox="1"/>
          <p:nvPr/>
        </p:nvSpPr>
        <p:spPr>
          <a:xfrm>
            <a:off x="228600" y="1600200"/>
            <a:ext cx="5410200" cy="3970318"/>
          </a:xfrm>
          <a:prstGeom prst="rect">
            <a:avLst/>
          </a:prstGeom>
          <a:noFill/>
        </p:spPr>
        <p:txBody>
          <a:bodyPr wrap="square" rtlCol="0">
            <a:spAutoFit/>
          </a:bodyPr>
          <a:lstStyle/>
          <a:p>
            <a:r>
              <a:rPr lang="en-US" dirty="0" smtClean="0"/>
              <a:t>The balance between incoming energy from the sun and outgoing energy from Earth ultimately drives our climate.</a:t>
            </a:r>
          </a:p>
          <a:p>
            <a:pPr>
              <a:buFont typeface="Arial" pitchFamily="34" charset="0"/>
              <a:buChar char="•"/>
            </a:pPr>
            <a:endParaRPr lang="en-US" dirty="0"/>
          </a:p>
          <a:p>
            <a:r>
              <a:rPr lang="en-US" dirty="0" smtClean="0"/>
              <a:t>This energy balance is governed by the </a:t>
            </a:r>
            <a:r>
              <a:rPr lang="en-US" b="1" dirty="0" smtClean="0"/>
              <a:t>first law of thermodynamics</a:t>
            </a:r>
            <a:r>
              <a:rPr lang="en-US" dirty="0" smtClean="0"/>
              <a:t>, also known as the </a:t>
            </a:r>
            <a:r>
              <a:rPr lang="en-US" b="1" dirty="0" smtClean="0"/>
              <a:t>law of conservation of energy. </a:t>
            </a:r>
          </a:p>
          <a:p>
            <a:r>
              <a:rPr lang="en-US" dirty="0"/>
              <a:t>	</a:t>
            </a:r>
            <a:r>
              <a:rPr lang="en-US" dirty="0" smtClean="0"/>
              <a:t>This law states that energy can be 	transferred from one system to another in 	many forms, but it cannot be created or 	destroyed. Therefore, any energy “lost” 	during one process will equal the same 	amount of energy “gained” during another.</a:t>
            </a:r>
          </a:p>
          <a:p>
            <a:pPr>
              <a:buFont typeface="Arial" pitchFamily="34" charset="0"/>
              <a:buChar char="•"/>
            </a:pPr>
            <a:endParaRPr lang="en-US" dirty="0"/>
          </a:p>
        </p:txBody>
      </p:sp>
      <p:sp>
        <p:nvSpPr>
          <p:cNvPr id="5" name="TextBox 4"/>
          <p:cNvSpPr txBox="1"/>
          <p:nvPr/>
        </p:nvSpPr>
        <p:spPr>
          <a:xfrm>
            <a:off x="245164" y="5181600"/>
            <a:ext cx="8746435" cy="1200329"/>
          </a:xfrm>
          <a:prstGeom prst="rect">
            <a:avLst/>
          </a:prstGeom>
          <a:noFill/>
        </p:spPr>
        <p:txBody>
          <a:bodyPr wrap="square" rtlCol="0">
            <a:spAutoFit/>
          </a:bodyPr>
          <a:lstStyle/>
          <a:p>
            <a:pPr>
              <a:buFont typeface="Arial" pitchFamily="34" charset="0"/>
              <a:buChar char="•"/>
            </a:pPr>
            <a:endParaRPr lang="en-US" dirty="0"/>
          </a:p>
          <a:p>
            <a:r>
              <a:rPr lang="en-US" dirty="0" smtClean="0"/>
              <a:t>When averaged over the course of a year, the incoming energy from the sun and outgoing energy from Earth are nearly in balance, keeping the average global temperature within the narrow range that supports and sustains life as we know it.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131.91.162.18/nasa/files/images/Energy/sunversusearth.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8147" y="1834009"/>
            <a:ext cx="4463453" cy="334759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939" y="1336691"/>
            <a:ext cx="9067800" cy="1077218"/>
          </a:xfrm>
          <a:prstGeom prst="rect">
            <a:avLst/>
          </a:prstGeom>
          <a:noFill/>
        </p:spPr>
        <p:txBody>
          <a:bodyPr wrap="square" rtlCol="0">
            <a:spAutoFit/>
          </a:bodyPr>
          <a:lstStyle/>
          <a:p>
            <a:r>
              <a:rPr lang="en-US" sz="1600" dirty="0" smtClean="0"/>
              <a:t>Wien’s law, another law of physics, explains the relationship between the object’s temperature and the wavelength it emits.</a:t>
            </a:r>
          </a:p>
          <a:p>
            <a:endParaRPr lang="en-US" sz="1600" dirty="0"/>
          </a:p>
          <a:p>
            <a:r>
              <a:rPr lang="en-US" sz="1600" dirty="0"/>
              <a:t>	</a:t>
            </a:r>
            <a:endParaRPr lang="en-US" sz="1600" dirty="0" smtClean="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90219"/>
            <a:ext cx="7391400" cy="1143000"/>
          </a:xfrm>
        </p:spPr>
        <p:txBody>
          <a:bodyPr/>
          <a:lstStyle/>
          <a:p>
            <a:r>
              <a:rPr lang="en-US" dirty="0" smtClean="0">
                <a:solidFill>
                  <a:schemeClr val="bg1"/>
                </a:solidFill>
                <a:latin typeface="Copperplate Gothic Bold" pitchFamily="34" charset="0"/>
              </a:rPr>
              <a:t>Wien’s Law</a:t>
            </a:r>
            <a:endParaRPr lang="en-US" dirty="0">
              <a:solidFill>
                <a:schemeClr val="bg1"/>
              </a:solidFill>
              <a:latin typeface="Copperplate Gothic Bold" pitchFamily="34" charset="0"/>
            </a:endParaRPr>
          </a:p>
        </p:txBody>
      </p:sp>
      <p:sp>
        <p:nvSpPr>
          <p:cNvPr id="10" name="TextBox 9"/>
          <p:cNvSpPr txBox="1"/>
          <p:nvPr/>
        </p:nvSpPr>
        <p:spPr>
          <a:xfrm>
            <a:off x="19878" y="1905000"/>
            <a:ext cx="4094922" cy="3493264"/>
          </a:xfrm>
          <a:prstGeom prst="rect">
            <a:avLst/>
          </a:prstGeom>
          <a:noFill/>
        </p:spPr>
        <p:txBody>
          <a:bodyPr wrap="square" rtlCol="0">
            <a:spAutoFit/>
          </a:bodyPr>
          <a:lstStyle/>
          <a:p>
            <a:r>
              <a:rPr lang="en-US" sz="1600" dirty="0" smtClean="0"/>
              <a:t>Wien’s law, another law of physics, explains the relationship between the object’s temperature and the wavelength it emits.</a:t>
            </a:r>
          </a:p>
          <a:p>
            <a:endParaRPr lang="en-US" sz="1100" dirty="0"/>
          </a:p>
          <a:p>
            <a:r>
              <a:rPr lang="en-US" sz="1600" dirty="0"/>
              <a:t>	</a:t>
            </a:r>
            <a:r>
              <a:rPr lang="en-US" sz="1600" dirty="0" smtClean="0"/>
              <a:t>           </a:t>
            </a:r>
            <a:r>
              <a:rPr lang="en-US" b="1" dirty="0" err="1" smtClean="0">
                <a:effectLst>
                  <a:outerShdw blurRad="38100" dist="38100" dir="2700000" algn="tl">
                    <a:srgbClr val="000000">
                      <a:alpha val="43137"/>
                    </a:srgbClr>
                  </a:outerShdw>
                </a:effectLst>
              </a:rPr>
              <a:t>λ</a:t>
            </a:r>
            <a:r>
              <a:rPr lang="en-US" b="1" baseline="-25000" dirty="0" err="1" smtClean="0">
                <a:effectLst>
                  <a:outerShdw blurRad="38100" dist="38100" dir="2700000" algn="tl">
                    <a:srgbClr val="000000">
                      <a:alpha val="43137"/>
                    </a:srgbClr>
                  </a:outerShdw>
                </a:effectLst>
              </a:rPr>
              <a:t>max</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 constant/</a:t>
            </a:r>
            <a:r>
              <a:rPr lang="en-US" b="1" dirty="0" smtClean="0">
                <a:effectLst>
                  <a:outerShdw blurRad="38100" dist="38100" dir="2700000" algn="tl">
                    <a:srgbClr val="000000">
                      <a:alpha val="43137"/>
                    </a:srgbClr>
                  </a:outerShdw>
                </a:effectLst>
              </a:rPr>
              <a:t>T</a:t>
            </a:r>
          </a:p>
          <a:p>
            <a:pPr>
              <a:buFont typeface="Arial" pitchFamily="34" charset="0"/>
              <a:buChar char="•"/>
            </a:pPr>
            <a:endParaRPr lang="en-US" sz="1600" dirty="0" smtClean="0"/>
          </a:p>
          <a:p>
            <a:r>
              <a:rPr lang="en-US" sz="1600" dirty="0"/>
              <a:t> </a:t>
            </a:r>
            <a:r>
              <a:rPr lang="en-US" sz="1600" dirty="0" smtClean="0"/>
              <a:t>      “</a:t>
            </a:r>
            <a:r>
              <a:rPr lang="en-US" sz="1600" dirty="0"/>
              <a:t>λ” (lambda</a:t>
            </a:r>
            <a:r>
              <a:rPr lang="en-US" sz="1600" dirty="0" smtClean="0"/>
              <a:t>)</a:t>
            </a:r>
            <a:r>
              <a:rPr lang="en-US" sz="1600" dirty="0"/>
              <a:t> </a:t>
            </a:r>
            <a:r>
              <a:rPr lang="en-US" sz="1600" dirty="0" smtClean="0"/>
              <a:t>– wavelength at which 	maximum radiation is emitted </a:t>
            </a:r>
          </a:p>
          <a:p>
            <a:r>
              <a:rPr lang="en-US" sz="1600" dirty="0" smtClean="0"/>
              <a:t>         T - object’s temperature in Kelvin</a:t>
            </a:r>
            <a:endParaRPr lang="en-US" sz="1600" dirty="0"/>
          </a:p>
          <a:p>
            <a:r>
              <a:rPr lang="en-US" sz="1600" dirty="0" smtClean="0"/>
              <a:t>         Constant - 2,897 </a:t>
            </a:r>
            <a:r>
              <a:rPr lang="en-US" sz="1600" dirty="0" err="1" smtClean="0"/>
              <a:t>μm</a:t>
            </a:r>
            <a:r>
              <a:rPr lang="en-US" sz="1600" dirty="0" smtClean="0"/>
              <a:t> (micrometers). </a:t>
            </a:r>
          </a:p>
          <a:p>
            <a:endParaRPr lang="en-US" sz="1600" dirty="0"/>
          </a:p>
          <a:p>
            <a:r>
              <a:rPr lang="en-US" sz="1600" dirty="0" smtClean="0"/>
              <a:t>The higher the object’s temperature, the faster the molecules will vibrate and the shorter the wavelength will be.</a:t>
            </a:r>
          </a:p>
        </p:txBody>
      </p:sp>
      <p:sp>
        <p:nvSpPr>
          <p:cNvPr id="11" name="TextBox 10"/>
          <p:cNvSpPr txBox="1"/>
          <p:nvPr/>
        </p:nvSpPr>
        <p:spPr>
          <a:xfrm>
            <a:off x="19878" y="5105400"/>
            <a:ext cx="9137374" cy="2554545"/>
          </a:xfrm>
          <a:prstGeom prst="rect">
            <a:avLst/>
          </a:prstGeom>
          <a:noFill/>
        </p:spPr>
        <p:txBody>
          <a:bodyPr wrap="square" rtlCol="0">
            <a:spAutoFit/>
          </a:bodyPr>
          <a:lstStyle/>
          <a:p>
            <a:pPr>
              <a:buFont typeface="Arial" pitchFamily="34" charset="0"/>
              <a:buChar char="•"/>
            </a:pPr>
            <a:endParaRPr lang="en-US" sz="1600" dirty="0"/>
          </a:p>
          <a:p>
            <a:r>
              <a:rPr lang="en-US" sz="1600" dirty="0" err="1" smtClean="0">
                <a:solidFill>
                  <a:srgbClr val="FF0000"/>
                </a:solidFill>
              </a:rPr>
              <a:t>Wein’s</a:t>
            </a:r>
            <a:r>
              <a:rPr lang="en-US" sz="1600" dirty="0" smtClean="0">
                <a:solidFill>
                  <a:srgbClr val="FF0000"/>
                </a:solidFill>
              </a:rPr>
              <a:t> law explains why the hot sun emits radiation at relatively shorter wavelengths, with the maximum emission in the visible region of the spectrum, and why the relatively cool Earth emits almost all of its energy at longer wavelengths in the infrared region of the spectrum.</a:t>
            </a:r>
          </a:p>
          <a:p>
            <a:pPr>
              <a:buFont typeface="Arial" pitchFamily="34" charset="0"/>
              <a:buChar char="•"/>
            </a:pPr>
            <a:endParaRPr lang="en-US" sz="1000" dirty="0"/>
          </a:p>
          <a:p>
            <a:pPr>
              <a:buFont typeface="Arial" pitchFamily="34" charset="0"/>
              <a:buChar char="•"/>
            </a:pPr>
            <a:r>
              <a:rPr lang="en-US" sz="1600" dirty="0" smtClean="0"/>
              <a:t>  For this reason, solar radiation is often referred to as shortwave radiation, and terrestrial radiation as </a:t>
            </a:r>
            <a:r>
              <a:rPr lang="en-US" sz="1600" dirty="0" err="1" smtClean="0"/>
              <a:t>longwave</a:t>
            </a:r>
            <a:r>
              <a:rPr lang="en-US" sz="1600" dirty="0" smtClean="0"/>
              <a:t> radiation.</a:t>
            </a:r>
          </a:p>
          <a:p>
            <a:r>
              <a:rPr lang="en-US" sz="1600" dirty="0" smtClean="0"/>
              <a:t/>
            </a:r>
            <a:br>
              <a:rPr lang="en-US" sz="1600" dirty="0" smtClean="0"/>
            </a:br>
            <a:endParaRPr lang="en-US" sz="1600" dirty="0" smtClean="0"/>
          </a:p>
          <a:p>
            <a:pPr>
              <a:buFont typeface="Arial" pitchFamily="34" charset="0"/>
              <a:buChar char="•"/>
            </a:pPr>
            <a:endParaRPr lang="en-US" sz="16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09800"/>
            <a:ext cx="5105400" cy="4308872"/>
          </a:xfrm>
          <a:prstGeom prst="rect">
            <a:avLst/>
          </a:prstGeom>
          <a:noFill/>
        </p:spPr>
        <p:txBody>
          <a:bodyPr wrap="square" rtlCol="0">
            <a:spAutoFit/>
          </a:bodyPr>
          <a:lstStyle/>
          <a:p>
            <a:r>
              <a:rPr lang="en-US" dirty="0" smtClean="0"/>
              <a:t> </a:t>
            </a:r>
            <a:endParaRPr lang="en-US" sz="1400" dirty="0"/>
          </a:p>
          <a:p>
            <a:r>
              <a:rPr lang="en-US" sz="1600" b="1" dirty="0" smtClean="0"/>
              <a:t>Heat</a:t>
            </a:r>
            <a:r>
              <a:rPr lang="en-US" sz="1600" dirty="0" smtClean="0"/>
              <a:t> is energy in the process of being transferred from one substance (or object) to another. This process occurs when there is a temperature difference between the two substances. Heat is always transferred from a warmer object to a cooler one.</a:t>
            </a:r>
          </a:p>
          <a:p>
            <a:endParaRPr lang="en-US" sz="1600" dirty="0"/>
          </a:p>
          <a:p>
            <a:r>
              <a:rPr lang="en-US" sz="1600" b="1" dirty="0" smtClean="0"/>
              <a:t>Temperature</a:t>
            </a:r>
            <a:r>
              <a:rPr lang="en-US" sz="1600" dirty="0" smtClean="0"/>
              <a:t> is a measurement of the average speed of the atoms and molecules that make up a substance.</a:t>
            </a:r>
          </a:p>
          <a:p>
            <a:endParaRPr lang="en-US" sz="1600" dirty="0"/>
          </a:p>
          <a:p>
            <a:r>
              <a:rPr lang="en-US" sz="1600" dirty="0" smtClean="0"/>
              <a:t>When Earth absorbs the sun’s energy (most of which arrives in the form of visible light), the energy changes into heat. Some of that energy, in turn, is then radiated away from Earth’s surface.</a:t>
            </a:r>
          </a:p>
          <a:p>
            <a:endParaRPr lang="en-US" sz="1600" dirty="0"/>
          </a:p>
          <a:p>
            <a:r>
              <a:rPr lang="en-US" sz="1600" dirty="0" smtClean="0"/>
              <a:t>Heat energy is also spread throughout Earth’s atmosphere through </a:t>
            </a:r>
            <a:r>
              <a:rPr lang="en-US" sz="1600" b="1" dirty="0" smtClean="0"/>
              <a:t>conduction </a:t>
            </a:r>
            <a:r>
              <a:rPr lang="en-US" sz="1600" dirty="0" smtClean="0"/>
              <a:t>and </a:t>
            </a:r>
            <a:r>
              <a:rPr lang="en-US" sz="1600" b="1" dirty="0" smtClean="0"/>
              <a:t>convection.</a:t>
            </a:r>
            <a:endParaRPr lang="en-US" sz="1600" b="1" dirty="0"/>
          </a:p>
        </p:txBody>
      </p:sp>
      <p:sp>
        <p:nvSpPr>
          <p:cNvPr id="3" name="TextBox 2"/>
          <p:cNvSpPr txBox="1"/>
          <p:nvPr/>
        </p:nvSpPr>
        <p:spPr>
          <a:xfrm>
            <a:off x="228600" y="1600200"/>
            <a:ext cx="8763000" cy="830997"/>
          </a:xfrm>
          <a:prstGeom prst="rect">
            <a:avLst/>
          </a:prstGeom>
          <a:noFill/>
        </p:spPr>
        <p:txBody>
          <a:bodyPr wrap="square" rtlCol="0">
            <a:spAutoFit/>
          </a:bodyPr>
          <a:lstStyle/>
          <a:p>
            <a:r>
              <a:rPr lang="en-US" sz="1600" dirty="0"/>
              <a:t>Understanding the basic mechanism of heat transfer within Earth’s atmosphere and between its surfaces (land and water) and the atmosphere will help you learn how Earth’s energy balance works to regulate our climate.</a:t>
            </a:r>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828800" y="196401"/>
            <a:ext cx="7315200" cy="868362"/>
          </a:xfrm>
        </p:spPr>
        <p:txBody>
          <a:bodyPr>
            <a:normAutofit fontScale="90000"/>
          </a:bodyPr>
          <a:lstStyle/>
          <a:p>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r>
              <a:rPr lang="en-US" sz="3600" dirty="0" smtClean="0">
                <a:solidFill>
                  <a:schemeClr val="bg1"/>
                </a:solidFill>
                <a:latin typeface="Copperplate Gothic Bold" pitchFamily="34" charset="0"/>
              </a:rPr>
              <a:t>Heat Transfer in Earth’s Atmosphere</a:t>
            </a:r>
            <a:br>
              <a:rPr lang="en-US" sz="3600"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pic>
        <p:nvPicPr>
          <p:cNvPr id="1026" name="Picture 2" descr="http://www.ces.fau.edu/nasa/images/Energy/HeatTransf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9776" y="2696422"/>
            <a:ext cx="3468773" cy="263757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131.91.162.18/nasa/files/images/Energy/ConvetionConductionRadiation.jpg"/>
          <p:cNvPicPr>
            <a:picLocks noChangeAspect="1" noChangeArrowheads="1"/>
          </p:cNvPicPr>
          <p:nvPr/>
        </p:nvPicPr>
        <p:blipFill>
          <a:blip r:embed="rId2" cstate="print"/>
          <a:srcRect/>
          <a:stretch>
            <a:fillRect/>
          </a:stretch>
        </p:blipFill>
        <p:spPr bwMode="auto">
          <a:xfrm>
            <a:off x="2819400" y="2071657"/>
            <a:ext cx="6096516" cy="3733800"/>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28600" y="1673087"/>
            <a:ext cx="2514600" cy="4524315"/>
          </a:xfrm>
          <a:prstGeom prst="rect">
            <a:avLst/>
          </a:prstGeom>
          <a:noFill/>
        </p:spPr>
        <p:txBody>
          <a:bodyPr wrap="square" rtlCol="0">
            <a:spAutoFit/>
          </a:bodyPr>
          <a:lstStyle/>
          <a:p>
            <a:r>
              <a:rPr lang="en-US" b="1" dirty="0" smtClean="0"/>
              <a:t>Conduction</a:t>
            </a:r>
            <a:r>
              <a:rPr lang="en-US" dirty="0" smtClean="0"/>
              <a:t> is the direct spread of heat from a warmer substance (in this case, land or water) to a cooler substance (the atmosphere).</a:t>
            </a:r>
          </a:p>
          <a:p>
            <a:pPr>
              <a:buFont typeface="Arial" pitchFamily="34" charset="0"/>
              <a:buChar char="•"/>
            </a:pPr>
            <a:endParaRPr lang="en-US" dirty="0"/>
          </a:p>
          <a:p>
            <a:r>
              <a:rPr lang="en-US" dirty="0" smtClean="0"/>
              <a:t>The heat energy transfers when molecules collide with one another. Therefore, conduction, as a heat transfer mechanism, occurs at Earth’s surface where the air is in direct contact with the surface. </a:t>
            </a:r>
            <a:endParaRPr lang="en-US" dirty="0"/>
          </a:p>
        </p:txBody>
      </p:sp>
      <p:sp>
        <p:nvSpPr>
          <p:cNvPr id="10" name="Rectangle 9"/>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87243"/>
            <a:ext cx="7391400" cy="1143000"/>
          </a:xfrm>
        </p:spPr>
        <p:txBody>
          <a:bodyPr/>
          <a:lstStyle/>
          <a:p>
            <a:r>
              <a:rPr lang="en-US" dirty="0" smtClean="0">
                <a:solidFill>
                  <a:schemeClr val="bg1"/>
                </a:solidFill>
                <a:latin typeface="Copperplate Gothic Bold" pitchFamily="34" charset="0"/>
              </a:rPr>
              <a:t>Conduction </a:t>
            </a: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131.91.162.18/nasa/files/images/Energy/dayvsnight.jpg"/>
          <p:cNvPicPr>
            <a:picLocks noChangeAspect="1" noChangeArrowheads="1"/>
          </p:cNvPicPr>
          <p:nvPr/>
        </p:nvPicPr>
        <p:blipFill>
          <a:blip r:embed="rId2" cstate="print"/>
          <a:srcRect/>
          <a:stretch>
            <a:fillRect/>
          </a:stretch>
        </p:blipFill>
        <p:spPr bwMode="auto">
          <a:xfrm>
            <a:off x="4981630" y="1875536"/>
            <a:ext cx="3857570" cy="4449064"/>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28600" y="1524000"/>
            <a:ext cx="4495800" cy="4801314"/>
          </a:xfrm>
          <a:prstGeom prst="rect">
            <a:avLst/>
          </a:prstGeom>
          <a:noFill/>
        </p:spPr>
        <p:txBody>
          <a:bodyPr wrap="square" rtlCol="0">
            <a:spAutoFit/>
          </a:bodyPr>
          <a:lstStyle/>
          <a:p>
            <a:endParaRPr lang="en-US" dirty="0" smtClean="0"/>
          </a:p>
          <a:p>
            <a:r>
              <a:rPr lang="en-US" dirty="0" smtClean="0"/>
              <a:t>Heat is transferred vertically in the troposphere by </a:t>
            </a:r>
            <a:r>
              <a:rPr lang="en-US" b="1" dirty="0" smtClean="0"/>
              <a:t>convection</a:t>
            </a:r>
            <a:r>
              <a:rPr lang="en-US" dirty="0" smtClean="0"/>
              <a:t>.</a:t>
            </a:r>
          </a:p>
          <a:p>
            <a:pPr>
              <a:buFont typeface="Arial" pitchFamily="34" charset="0"/>
              <a:buChar char="•"/>
            </a:pPr>
            <a:endParaRPr lang="en-US" dirty="0"/>
          </a:p>
          <a:p>
            <a:r>
              <a:rPr lang="en-US" b="1" dirty="0" smtClean="0"/>
              <a:t>Convection currents </a:t>
            </a:r>
            <a:r>
              <a:rPr lang="en-US" dirty="0" smtClean="0"/>
              <a:t>form when there is unequal heating of the atmosphere or water. </a:t>
            </a:r>
          </a:p>
          <a:p>
            <a:endParaRPr lang="en-US" dirty="0"/>
          </a:p>
          <a:p>
            <a:r>
              <a:rPr lang="en-US" dirty="0" smtClean="0"/>
              <a:t>As air or water warms, it expands and becomes less dense than the air or water above, and it rises. As air or water cools, its density increases and it sinks.</a:t>
            </a:r>
          </a:p>
          <a:p>
            <a:endParaRPr lang="en-US" dirty="0"/>
          </a:p>
          <a:p>
            <a:r>
              <a:rPr lang="en-US" dirty="0" smtClean="0">
                <a:solidFill>
                  <a:srgbClr val="FF0000"/>
                </a:solidFill>
              </a:rPr>
              <a:t>Conduction and convection work together to transfer heat. We can sense the resulting change in temperature, so these heat transfer mechanisms are known as </a:t>
            </a:r>
            <a:r>
              <a:rPr lang="en-US" b="1" dirty="0" smtClean="0">
                <a:solidFill>
                  <a:srgbClr val="FF0000"/>
                </a:solidFill>
              </a:rPr>
              <a:t>sensible heating</a:t>
            </a:r>
            <a:r>
              <a:rPr lang="en-US" dirty="0" smtClean="0">
                <a:solidFill>
                  <a:srgbClr val="FF0000"/>
                </a:solidFill>
              </a:rPr>
              <a:t>.</a:t>
            </a:r>
          </a:p>
          <a:p>
            <a:pPr>
              <a:buFont typeface="Arial" pitchFamily="34" charset="0"/>
              <a:buChar char="•"/>
            </a:pPr>
            <a:endParaRPr lang="en-US" dirty="0">
              <a:solidFill>
                <a:srgbClr val="FF0000"/>
              </a:solidFill>
            </a:endParaRPr>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90219"/>
            <a:ext cx="7391400" cy="1143000"/>
          </a:xfrm>
        </p:spPr>
        <p:txBody>
          <a:bodyPr/>
          <a:lstStyle/>
          <a:p>
            <a:r>
              <a:rPr lang="en-US" dirty="0" smtClean="0">
                <a:solidFill>
                  <a:schemeClr val="bg1"/>
                </a:solidFill>
                <a:latin typeface="Copperplate Gothic Bold" pitchFamily="34" charset="0"/>
              </a:rPr>
              <a:t>Convection</a:t>
            </a: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131.91.162.18/nasa/files/images/Energy/latent_heat.jpg"/>
          <p:cNvPicPr>
            <a:picLocks noChangeAspect="1" noChangeArrowheads="1"/>
          </p:cNvPicPr>
          <p:nvPr/>
        </p:nvPicPr>
        <p:blipFill>
          <a:blip r:embed="rId2" cstate="print"/>
          <a:srcRect/>
          <a:stretch>
            <a:fillRect/>
          </a:stretch>
        </p:blipFill>
        <p:spPr bwMode="auto">
          <a:xfrm>
            <a:off x="4800599" y="1586066"/>
            <a:ext cx="4183937" cy="273967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9452" y="1447800"/>
            <a:ext cx="4711148" cy="3016210"/>
          </a:xfrm>
          <a:prstGeom prst="rect">
            <a:avLst/>
          </a:prstGeom>
          <a:noFill/>
        </p:spPr>
        <p:txBody>
          <a:bodyPr wrap="square" rtlCol="0">
            <a:spAutoFit/>
          </a:bodyPr>
          <a:lstStyle/>
          <a:p>
            <a:r>
              <a:rPr lang="en-US" sz="1600" dirty="0" smtClean="0"/>
              <a:t>When water changes phase, heat is exchanged between the water and its surroundings — the water either absorbs or releases heat depending on the phase change. This type of heat is called </a:t>
            </a:r>
            <a:r>
              <a:rPr lang="en-US" sz="1600" b="1" dirty="0" smtClean="0"/>
              <a:t>latent heat</a:t>
            </a:r>
            <a:r>
              <a:rPr lang="en-US" sz="1600" dirty="0" smtClean="0"/>
              <a:t>, because that heat is stored or hidden until the phase change occurs.</a:t>
            </a:r>
          </a:p>
          <a:p>
            <a:pPr>
              <a:buFont typeface="Arial" pitchFamily="34" charset="0"/>
              <a:buChar char="•"/>
            </a:pPr>
            <a:endParaRPr lang="en-US" sz="1600" dirty="0"/>
          </a:p>
          <a:p>
            <a:r>
              <a:rPr lang="en-US" sz="1600" dirty="0" smtClean="0">
                <a:solidFill>
                  <a:srgbClr val="FF0000"/>
                </a:solidFill>
              </a:rPr>
              <a:t>Heat is </a:t>
            </a:r>
            <a:r>
              <a:rPr lang="en-US" sz="1600" i="1" dirty="0" smtClean="0">
                <a:solidFill>
                  <a:srgbClr val="FF0000"/>
                </a:solidFill>
              </a:rPr>
              <a:t>absorbed</a:t>
            </a:r>
            <a:r>
              <a:rPr lang="en-US" sz="1600" dirty="0" smtClean="0">
                <a:solidFill>
                  <a:srgbClr val="FF0000"/>
                </a:solidFill>
              </a:rPr>
              <a:t> when water changes from a liquid to a gas (water vapor). </a:t>
            </a:r>
            <a:r>
              <a:rPr lang="en-US" sz="1600" dirty="0" smtClean="0"/>
              <a:t>This energy that is absorbed gives the molecules the extra motion that is needed to escape the surface of the liquid to become a gas.</a:t>
            </a:r>
          </a:p>
          <a:p>
            <a:pPr>
              <a:buFont typeface="Arial" pitchFamily="34" charset="0"/>
              <a:buChar char="•"/>
            </a:pPr>
            <a:endParaRPr lang="en-US" sz="1400"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166419"/>
            <a:ext cx="7500730" cy="990600"/>
          </a:xfrm>
        </p:spPr>
        <p:txBody>
          <a:bodyPr>
            <a:normAutofit/>
          </a:bodyPr>
          <a:lstStyle/>
          <a:p>
            <a:r>
              <a:rPr lang="en-US" sz="2800" dirty="0" smtClean="0">
                <a:solidFill>
                  <a:schemeClr val="bg1"/>
                </a:solidFill>
                <a:latin typeface="Copperplate Gothic Bold" pitchFamily="34" charset="0"/>
              </a:rPr>
              <a:t>Another Type of </a:t>
            </a:r>
            <a:r>
              <a:rPr lang="en-US" sz="2800" dirty="0" smtClean="0">
                <a:solidFill>
                  <a:schemeClr val="bg1"/>
                </a:solidFill>
                <a:latin typeface="Copperplate Gothic Bold" pitchFamily="34" charset="0"/>
              </a:rPr>
              <a:t>Heat </a:t>
            </a:r>
            <a:r>
              <a:rPr lang="en-US" sz="2800" dirty="0" smtClean="0">
                <a:solidFill>
                  <a:schemeClr val="bg1"/>
                </a:solidFill>
                <a:latin typeface="Copperplate Gothic Bold" pitchFamily="34" charset="0"/>
              </a:rPr>
              <a:t>Transfer – </a:t>
            </a:r>
            <a:br>
              <a:rPr lang="en-US" sz="2800" dirty="0" smtClean="0">
                <a:solidFill>
                  <a:schemeClr val="bg1"/>
                </a:solidFill>
                <a:latin typeface="Copperplate Gothic Bold" pitchFamily="34" charset="0"/>
              </a:rPr>
            </a:br>
            <a:r>
              <a:rPr lang="en-US" sz="2800" dirty="0" smtClean="0">
                <a:solidFill>
                  <a:schemeClr val="bg1"/>
                </a:solidFill>
                <a:latin typeface="Copperplate Gothic Bold" pitchFamily="34" charset="0"/>
              </a:rPr>
              <a:t>Latent Heat</a:t>
            </a:r>
            <a:endParaRPr lang="en-US" sz="2800" dirty="0">
              <a:solidFill>
                <a:schemeClr val="bg1"/>
              </a:solidFill>
              <a:latin typeface="Copperplate Gothic Bold" pitchFamily="34" charset="0"/>
            </a:endParaRPr>
          </a:p>
        </p:txBody>
      </p:sp>
      <p:sp>
        <p:nvSpPr>
          <p:cNvPr id="10" name="TextBox 9"/>
          <p:cNvSpPr txBox="1"/>
          <p:nvPr/>
        </p:nvSpPr>
        <p:spPr>
          <a:xfrm>
            <a:off x="0" y="4464010"/>
            <a:ext cx="9054548" cy="2139047"/>
          </a:xfrm>
          <a:prstGeom prst="rect">
            <a:avLst/>
          </a:prstGeom>
          <a:noFill/>
        </p:spPr>
        <p:txBody>
          <a:bodyPr wrap="square" rtlCol="0">
            <a:spAutoFit/>
          </a:bodyPr>
          <a:lstStyle/>
          <a:p>
            <a:pPr>
              <a:buFont typeface="Arial" pitchFamily="34" charset="0"/>
              <a:buChar char="•"/>
            </a:pPr>
            <a:endParaRPr lang="en-US" sz="1400" dirty="0"/>
          </a:p>
          <a:p>
            <a:r>
              <a:rPr lang="en-US" sz="1600" dirty="0" smtClean="0"/>
              <a:t>This process is known as evaporation, and the absorption of heat is called the </a:t>
            </a:r>
            <a:r>
              <a:rPr lang="en-US" sz="1600" b="1" dirty="0" smtClean="0"/>
              <a:t>latent heat of evaporation</a:t>
            </a:r>
            <a:r>
              <a:rPr lang="en-US" sz="1600" dirty="0" smtClean="0"/>
              <a:t> (or latent heat of vaporization). When the solid phase (ice) changes to a liquid, melting occurs and heat is also absorbed.</a:t>
            </a:r>
          </a:p>
          <a:p>
            <a:pPr>
              <a:buFont typeface="Arial" pitchFamily="34" charset="0"/>
              <a:buChar char="•"/>
            </a:pPr>
            <a:endParaRPr lang="en-US" sz="1100" dirty="0"/>
          </a:p>
          <a:p>
            <a:r>
              <a:rPr lang="en-US" sz="1600" dirty="0" smtClean="0">
                <a:solidFill>
                  <a:srgbClr val="0000FF"/>
                </a:solidFill>
              </a:rPr>
              <a:t>Heat is </a:t>
            </a:r>
            <a:r>
              <a:rPr lang="en-US" sz="1600" i="1" dirty="0" smtClean="0">
                <a:solidFill>
                  <a:srgbClr val="0000FF"/>
                </a:solidFill>
              </a:rPr>
              <a:t>released</a:t>
            </a:r>
            <a:r>
              <a:rPr lang="en-US" sz="1600" dirty="0" smtClean="0">
                <a:solidFill>
                  <a:srgbClr val="0000FF"/>
                </a:solidFill>
              </a:rPr>
              <a:t> when water changes from a gas (water vapor) to a liquid.</a:t>
            </a:r>
          </a:p>
          <a:p>
            <a:pPr>
              <a:buFont typeface="Arial" pitchFamily="34" charset="0"/>
              <a:buChar char="•"/>
            </a:pPr>
            <a:endParaRPr lang="en-US" sz="1200" dirty="0" smtClean="0"/>
          </a:p>
          <a:p>
            <a:r>
              <a:rPr lang="en-US" sz="1600" dirty="0" smtClean="0"/>
              <a:t>Cooler air cannot hold as much moisture, so the water vapor condenses. The latent or hidden heat is then released, which is why this process is known as the </a:t>
            </a:r>
            <a:r>
              <a:rPr lang="en-US" sz="1600" b="1" dirty="0" smtClean="0"/>
              <a:t>latent heat of condensation</a:t>
            </a:r>
            <a:r>
              <a:rPr lang="en-US" sz="1600" dirty="0" smtClean="0"/>
              <a:t>. </a:t>
            </a:r>
            <a:endParaRPr lang="en-US" sz="20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913" y="1828800"/>
            <a:ext cx="8001000" cy="3416320"/>
          </a:xfrm>
          <a:prstGeom prst="rect">
            <a:avLst/>
          </a:prstGeom>
          <a:noFill/>
        </p:spPr>
        <p:txBody>
          <a:bodyPr wrap="square" rtlCol="0">
            <a:spAutoFit/>
          </a:bodyPr>
          <a:lstStyle/>
          <a:p>
            <a:r>
              <a:rPr lang="en-US" dirty="0" smtClean="0"/>
              <a:t>The balance in the rate of Earth’s absorption and emission occurs at 255K (−18°C or 0°F), but Earth’s average temperature is actually much warmer (288K, 15°C, or 59°F).</a:t>
            </a:r>
          </a:p>
          <a:p>
            <a:endParaRPr lang="en-US" dirty="0"/>
          </a:p>
          <a:p>
            <a:r>
              <a:rPr lang="en-US" dirty="0" smtClean="0"/>
              <a:t>This difference can be explained when you take into consideration the atmosphere. Even though Earth’s atmosphere absorbs and emits infrared radiation, it does not absorb and emit equally.</a:t>
            </a:r>
          </a:p>
          <a:p>
            <a:endParaRPr lang="en-US" dirty="0"/>
          </a:p>
          <a:p>
            <a:r>
              <a:rPr lang="en-US" dirty="0" smtClean="0"/>
              <a:t>Certain gases in the atmosphere absorb some wavelengths of radiation (transferring their energy into heat), while other gases are transparent and allow radiation to pass through freely, without absorption taking place. </a:t>
            </a:r>
          </a:p>
          <a:p>
            <a:endParaRPr lang="en-US" dirty="0"/>
          </a:p>
        </p:txBody>
      </p:sp>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89652" y="90219"/>
            <a:ext cx="7467600" cy="1143000"/>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latin typeface="Copperplate Gothic Bold" pitchFamily="34" charset="0"/>
              </a:rPr>
              <a:t>Earth’s Energy Balance</a:t>
            </a:r>
            <a:br>
              <a:rPr lang="en-US" dirty="0" smtClean="0">
                <a:solidFill>
                  <a:schemeClr val="bg1"/>
                </a:solidFill>
                <a:latin typeface="Copperplate Gothic Bold" pitchFamily="34" charset="0"/>
              </a:rPr>
            </a:b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edwards.CES_DOMAIN\Local Settings\Temporary Internet Files\Content.IE5\PGQBKLA3\MP900227554[1].jpg"/>
          <p:cNvPicPr>
            <a:picLocks noChangeAspect="1" noChangeArrowheads="1"/>
          </p:cNvPicPr>
          <p:nvPr/>
        </p:nvPicPr>
        <p:blipFill>
          <a:blip r:embed="rId2" cstate="print"/>
          <a:srcRect/>
          <a:stretch>
            <a:fillRect/>
          </a:stretch>
        </p:blipFill>
        <p:spPr bwMode="auto">
          <a:xfrm>
            <a:off x="5181600" y="1752600"/>
            <a:ext cx="3480286" cy="442409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09600" y="2395478"/>
            <a:ext cx="4419600" cy="2862322"/>
          </a:xfrm>
          <a:prstGeom prst="rect">
            <a:avLst/>
          </a:prstGeom>
          <a:noFill/>
        </p:spPr>
        <p:txBody>
          <a:bodyPr wrap="square" rtlCol="0">
            <a:spAutoFit/>
          </a:bodyPr>
          <a:lstStyle/>
          <a:p>
            <a:r>
              <a:rPr lang="en-US" dirty="0" smtClean="0"/>
              <a:t>The solar radiation Earth receives primarily consists of shorter wavelengths of visible light.</a:t>
            </a:r>
          </a:p>
          <a:p>
            <a:endParaRPr lang="en-US" dirty="0"/>
          </a:p>
          <a:p>
            <a:r>
              <a:rPr lang="en-US" dirty="0" smtClean="0"/>
              <a:t>As </a:t>
            </a:r>
            <a:r>
              <a:rPr lang="en-US" dirty="0" err="1" smtClean="0"/>
              <a:t>Wein’s</a:t>
            </a:r>
            <a:r>
              <a:rPr lang="en-US" dirty="0" smtClean="0"/>
              <a:t> law explains, the sun’s high temperature emits solar radiation of mostly shorter wavelengths.</a:t>
            </a:r>
          </a:p>
          <a:p>
            <a:endParaRPr lang="en-US" dirty="0"/>
          </a:p>
          <a:p>
            <a:r>
              <a:rPr lang="en-US" dirty="0" smtClean="0"/>
              <a:t>This incoming solar radiation may be scattered, reflected, or absorbed.</a:t>
            </a:r>
            <a:endParaRPr lang="en-US" dirty="0"/>
          </a:p>
        </p:txBody>
      </p:sp>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90219"/>
            <a:ext cx="7391400" cy="1143000"/>
          </a:xfrm>
        </p:spPr>
        <p:txBody>
          <a:bodyPr>
            <a:noAutofit/>
          </a:bodyPr>
          <a:lstStyle/>
          <a:p>
            <a:r>
              <a:rPr lang="en-US" sz="3600" dirty="0" smtClean="0">
                <a:solidFill>
                  <a:schemeClr val="bg1"/>
                </a:solidFill>
              </a:rPr>
              <a:t/>
            </a:r>
            <a:br>
              <a:rPr lang="en-US" sz="3600" dirty="0" smtClean="0">
                <a:solidFill>
                  <a:schemeClr val="bg1"/>
                </a:solidFill>
              </a:rPr>
            </a:br>
            <a:r>
              <a:rPr lang="en-US" sz="3600" dirty="0" smtClean="0">
                <a:solidFill>
                  <a:schemeClr val="bg1"/>
                </a:solidFill>
                <a:latin typeface="Copperplate Gothic Bold" pitchFamily="34" charset="0"/>
              </a:rPr>
              <a:t>What Happens to Incoming Solar Radiation?</a:t>
            </a:r>
            <a:r>
              <a:rPr lang="en-US" sz="3600" dirty="0" smtClean="0">
                <a:solidFill>
                  <a:schemeClr val="bg1"/>
                </a:solidFill>
              </a:rPr>
              <a:t/>
            </a:r>
            <a:br>
              <a:rPr lang="en-US" sz="3600" dirty="0" smtClean="0">
                <a:solidFill>
                  <a:schemeClr val="bg1"/>
                </a:solidFill>
              </a:rPr>
            </a:b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131.91.162.18/nasa/files/images/Energy/ScatteredLigh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0" y="2057400"/>
            <a:ext cx="3657600" cy="3514632"/>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228600" y="1600200"/>
            <a:ext cx="4724400" cy="5632311"/>
          </a:xfrm>
          <a:prstGeom prst="rect">
            <a:avLst/>
          </a:prstGeom>
          <a:noFill/>
        </p:spPr>
        <p:txBody>
          <a:bodyPr wrap="square" rtlCol="0">
            <a:spAutoFit/>
          </a:bodyPr>
          <a:lstStyle/>
          <a:p>
            <a:r>
              <a:rPr lang="en-US" b="1" dirty="0" smtClean="0"/>
              <a:t>Scattering</a:t>
            </a:r>
            <a:r>
              <a:rPr lang="en-US" dirty="0" smtClean="0"/>
              <a:t> of solar radiation occurs when the radiation strikes very small objects in Earth’s atmosphere, such as air molecules, tiny water droplets, ice crystals, or aerosols (tiny airborne particles), which disperse the solar radiation in all directions</a:t>
            </a:r>
          </a:p>
          <a:p>
            <a:pPr>
              <a:buFont typeface="Arial" pitchFamily="34" charset="0"/>
              <a:buChar char="•"/>
            </a:pPr>
            <a:endParaRPr lang="en-US" dirty="0"/>
          </a:p>
          <a:p>
            <a:r>
              <a:rPr lang="en-US" dirty="0" smtClean="0"/>
              <a:t>Air molecules are much smaller than the wavelengths of visible light striking them. Therefore more of the blue, shorter wavelengths of light are scattered than the red, longer wavelengths of light.</a:t>
            </a:r>
          </a:p>
          <a:p>
            <a:pPr>
              <a:buFont typeface="Arial" pitchFamily="34" charset="0"/>
              <a:buChar char="•"/>
            </a:pPr>
            <a:endParaRPr lang="en-US" dirty="0"/>
          </a:p>
          <a:p>
            <a:r>
              <a:rPr lang="en-US" dirty="0" smtClean="0"/>
              <a:t>This is the reason why the sky appears blue during the daytime. Water droplets and ice crystals that make up clouds scatter light equally at all wavelengths and therefore appear white.</a:t>
            </a:r>
          </a:p>
          <a:p>
            <a:r>
              <a:rPr lang="en-US" dirty="0" smtClean="0"/>
              <a:t/>
            </a:r>
            <a:br>
              <a:rPr lang="en-US" dirty="0" smtClean="0"/>
            </a:br>
            <a:endParaRPr lang="en-US" dirty="0" smtClean="0"/>
          </a:p>
          <a:p>
            <a:pPr>
              <a:buFont typeface="Arial" pitchFamily="34" charset="0"/>
              <a:buChar char="•"/>
            </a:pPr>
            <a:endParaRPr lang="en-US"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90219"/>
            <a:ext cx="7391400" cy="1143000"/>
          </a:xfrm>
        </p:spPr>
        <p:txBody>
          <a:bodyPr/>
          <a:lstStyle/>
          <a:p>
            <a:r>
              <a:rPr lang="en-US" dirty="0" smtClean="0">
                <a:solidFill>
                  <a:schemeClr val="bg1"/>
                </a:solidFill>
                <a:latin typeface="Copperplate Gothic Bold" pitchFamily="34" charset="0"/>
              </a:rPr>
              <a:t>Scattering</a:t>
            </a: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131.91.162.18/nasa/files/images/Energy/Albed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0" y="1676400"/>
            <a:ext cx="3733800" cy="280272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676400"/>
            <a:ext cx="4876800" cy="5078313"/>
          </a:xfrm>
          <a:prstGeom prst="rect">
            <a:avLst/>
          </a:prstGeom>
          <a:noFill/>
        </p:spPr>
        <p:txBody>
          <a:bodyPr wrap="square" rtlCol="0">
            <a:spAutoFit/>
          </a:bodyPr>
          <a:lstStyle/>
          <a:p>
            <a:r>
              <a:rPr lang="en-US" b="1" dirty="0" smtClean="0"/>
              <a:t>Reflection</a:t>
            </a:r>
            <a:r>
              <a:rPr lang="en-US" dirty="0" smtClean="0"/>
              <a:t> of solar radiation occurs when the radiation is sent directly backward from a surface.</a:t>
            </a:r>
          </a:p>
          <a:p>
            <a:pPr>
              <a:buFont typeface="Arial" pitchFamily="34" charset="0"/>
              <a:buChar char="•"/>
            </a:pPr>
            <a:endParaRPr lang="en-US" dirty="0"/>
          </a:p>
          <a:p>
            <a:r>
              <a:rPr lang="en-US" dirty="0" smtClean="0"/>
              <a:t>The fraction (or percentage) of radiation reflected back is known as </a:t>
            </a:r>
            <a:r>
              <a:rPr lang="en-US" b="1" dirty="0" smtClean="0"/>
              <a:t>albedo</a:t>
            </a:r>
            <a:r>
              <a:rPr lang="en-US" dirty="0" smtClean="0"/>
              <a:t>. </a:t>
            </a:r>
          </a:p>
          <a:p>
            <a:endParaRPr lang="en-US" dirty="0"/>
          </a:p>
          <a:p>
            <a:r>
              <a:rPr lang="en-US" dirty="0" smtClean="0"/>
              <a:t>Albedo varies greatly from one location to another on Earth, depending on the type of surface, the extent of snow or vegetation coverage, and the angle of the incoming solar radiation.</a:t>
            </a:r>
          </a:p>
          <a:p>
            <a:pPr>
              <a:buFont typeface="Arial" pitchFamily="34" charset="0"/>
              <a:buChar char="•"/>
            </a:pPr>
            <a:endParaRPr lang="en-US" dirty="0"/>
          </a:p>
          <a:p>
            <a:r>
              <a:rPr lang="en-US" dirty="0" smtClean="0"/>
              <a:t>Glaciers and ice sheets have high </a:t>
            </a:r>
            <a:r>
              <a:rPr lang="en-US" dirty="0" err="1" smtClean="0"/>
              <a:t>albedos</a:t>
            </a:r>
            <a:r>
              <a:rPr lang="en-US" dirty="0" smtClean="0"/>
              <a:t>, reflecting 80% to 90% of the radiation reaching their surfaces.</a:t>
            </a:r>
          </a:p>
          <a:p>
            <a:pPr>
              <a:buFont typeface="Arial" pitchFamily="34" charset="0"/>
              <a:buChar char="•"/>
            </a:pPr>
            <a:endParaRPr lang="en-US" dirty="0"/>
          </a:p>
          <a:p>
            <a:r>
              <a:rPr lang="en-US" dirty="0" smtClean="0"/>
              <a:t>The albedo of clouds varies depending on their thickness, with an average albedo of 55%. </a:t>
            </a:r>
            <a:endParaRPr lang="en-US"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90219"/>
            <a:ext cx="7467600" cy="1143000"/>
          </a:xfrm>
        </p:spPr>
        <p:txBody>
          <a:bodyPr/>
          <a:lstStyle/>
          <a:p>
            <a:r>
              <a:rPr lang="en-US" dirty="0" smtClean="0">
                <a:solidFill>
                  <a:schemeClr val="bg1"/>
                </a:solidFill>
                <a:latin typeface="Copperplate Gothic Bold" pitchFamily="34" charset="0"/>
              </a:rPr>
              <a:t>Reflection</a:t>
            </a:r>
            <a:r>
              <a:rPr lang="en-US" dirty="0" smtClean="0">
                <a:latin typeface="Copperplate Gothic Bold" pitchFamily="34" charset="0"/>
              </a:rPr>
              <a:t> </a:t>
            </a:r>
            <a:endParaRPr lang="en-US" dirty="0">
              <a:latin typeface="Copperplate Gothic Bold"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C:\Documents and Settings\aedwards.CES_DOMAIN\Local Settings\Temporary Internet Files\Content.IE5\WHEI9RSG\MC900438057[1].png"/>
          <p:cNvPicPr>
            <a:picLocks noChangeAspect="1" noChangeArrowheads="1"/>
          </p:cNvPicPr>
          <p:nvPr/>
        </p:nvPicPr>
        <p:blipFill>
          <a:blip r:embed="rId2" cstate="print"/>
          <a:srcRect/>
          <a:stretch>
            <a:fillRect/>
          </a:stretch>
        </p:blipFill>
        <p:spPr bwMode="auto">
          <a:xfrm>
            <a:off x="5334000" y="2057400"/>
            <a:ext cx="3124200" cy="3124200"/>
          </a:xfrm>
          <a:prstGeom prst="rect">
            <a:avLst/>
          </a:prstGeom>
          <a:noFill/>
        </p:spPr>
      </p:pic>
      <p:sp>
        <p:nvSpPr>
          <p:cNvPr id="6" name="TextBox 5"/>
          <p:cNvSpPr txBox="1"/>
          <p:nvPr/>
        </p:nvSpPr>
        <p:spPr>
          <a:xfrm>
            <a:off x="609600" y="1981200"/>
            <a:ext cx="4267200" cy="2308324"/>
          </a:xfrm>
          <a:prstGeom prst="rect">
            <a:avLst/>
          </a:prstGeom>
          <a:noFill/>
        </p:spPr>
        <p:txBody>
          <a:bodyPr wrap="square" rtlCol="0">
            <a:spAutoFit/>
          </a:bodyPr>
          <a:lstStyle/>
          <a:p>
            <a:r>
              <a:rPr lang="en-US" b="1" dirty="0" smtClean="0"/>
              <a:t>Absorption</a:t>
            </a:r>
            <a:r>
              <a:rPr lang="en-US" dirty="0" smtClean="0"/>
              <a:t> is different from scattering and reflection, because absorption involves more than a change in the direction of the radiation.</a:t>
            </a:r>
          </a:p>
          <a:p>
            <a:pPr>
              <a:buFont typeface="Arial" pitchFamily="34" charset="0"/>
              <a:buChar char="•"/>
            </a:pPr>
            <a:endParaRPr lang="en-US" dirty="0"/>
          </a:p>
          <a:p>
            <a:r>
              <a:rPr lang="en-US" dirty="0" smtClean="0"/>
              <a:t>Absorption of radiation involves the conversion of electromagnetic radiation into heat energy.</a:t>
            </a:r>
            <a:endParaRPr lang="en-US" dirty="0"/>
          </a:p>
        </p:txBody>
      </p:sp>
      <p:sp>
        <p:nvSpPr>
          <p:cNvPr id="5" name="Rectangle 4"/>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90219"/>
            <a:ext cx="7467600" cy="1143000"/>
          </a:xfrm>
        </p:spPr>
        <p:txBody>
          <a:bodyPr/>
          <a:lstStyle/>
          <a:p>
            <a:r>
              <a:rPr lang="en-US" dirty="0" smtClean="0">
                <a:solidFill>
                  <a:schemeClr val="bg1"/>
                </a:solidFill>
                <a:latin typeface="Copperplate Gothic Bold" pitchFamily="34" charset="0"/>
              </a:rPr>
              <a:t>Absorption </a:t>
            </a: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828800" y="152400"/>
            <a:ext cx="7239000" cy="1066800"/>
          </a:xfrm>
        </p:spPr>
        <p:txBody>
          <a:bodyPr>
            <a:normAutofit/>
          </a:bodyPr>
          <a:lstStyle/>
          <a:p>
            <a:r>
              <a:rPr lang="en-US" sz="3200" dirty="0">
                <a:solidFill>
                  <a:schemeClr val="bg1"/>
                </a:solidFill>
                <a:latin typeface="Copperplate Gothic Bold" pitchFamily="34" charset="0"/>
              </a:rPr>
              <a:t>What You Will Be Able To Do After This Module </a:t>
            </a:r>
          </a:p>
        </p:txBody>
      </p:sp>
      <p:sp>
        <p:nvSpPr>
          <p:cNvPr id="3" name="Content Placeholder 2"/>
          <p:cNvSpPr>
            <a:spLocks noGrp="1"/>
          </p:cNvSpPr>
          <p:nvPr>
            <p:ph idx="1"/>
          </p:nvPr>
        </p:nvSpPr>
        <p:spPr>
          <a:xfrm>
            <a:off x="304800" y="1600200"/>
            <a:ext cx="8382000" cy="4953000"/>
          </a:xfrm>
        </p:spPr>
        <p:txBody>
          <a:bodyPr>
            <a:noAutofit/>
          </a:bodyPr>
          <a:lstStyle/>
          <a:p>
            <a:pPr lvl="0"/>
            <a:r>
              <a:rPr lang="en-US" sz="2400" dirty="0"/>
              <a:t>Compare the composition of Earth’s early atmosphere to the present composition.  </a:t>
            </a:r>
          </a:p>
          <a:p>
            <a:pPr lvl="0"/>
            <a:r>
              <a:rPr lang="en-US" sz="2400" dirty="0"/>
              <a:t>Compare and contrast the layers of Earth’s atmosphere.</a:t>
            </a:r>
          </a:p>
          <a:p>
            <a:pPr lvl="0"/>
            <a:r>
              <a:rPr lang="en-US" sz="2400" dirty="0"/>
              <a:t>Explain the relationship between wavelength and frequency of electromagnetic waves.</a:t>
            </a:r>
          </a:p>
          <a:p>
            <a:pPr lvl="0"/>
            <a:r>
              <a:rPr lang="en-US" sz="2400" dirty="0"/>
              <a:t>Analyze the sun’s electromagnetic spectrum to explain why different percentages of wavelengths reach Earth. </a:t>
            </a:r>
          </a:p>
          <a:p>
            <a:pPr lvl="0"/>
            <a:r>
              <a:rPr lang="en-US" sz="2400" dirty="0"/>
              <a:t>Use two fundamental laws (Stefan-Boltzmann law and Wien’s law) to explain the correlation between temperature and radiation for the sun and Earth.</a:t>
            </a:r>
          </a:p>
          <a:p>
            <a:pPr lvl="0"/>
            <a:r>
              <a:rPr lang="en-US" sz="2400" dirty="0"/>
              <a:t>Describe the three ways that heat energy is transferred within Earth’s atmosphere and between its surfaces and the atmosphere.</a:t>
            </a:r>
          </a:p>
          <a:p>
            <a:endParaRPr lang="en-US" sz="2400" dirty="0"/>
          </a:p>
        </p:txBody>
      </p:sp>
    </p:spTree>
    <p:extLst>
      <p:ext uri="{BB962C8B-B14F-4D97-AF65-F5344CB8AC3E}">
        <p14:creationId xmlns:p14="http://schemas.microsoft.com/office/powerpoint/2010/main" val="3383892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31.91.162.18/nasa/files/images/Energy/EarthsEnergyBudgetwoNumber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9450" y="1883330"/>
            <a:ext cx="4795950" cy="36030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2057400"/>
            <a:ext cx="3733800" cy="4247317"/>
          </a:xfrm>
          <a:prstGeom prst="rect">
            <a:avLst/>
          </a:prstGeom>
          <a:noFill/>
        </p:spPr>
        <p:txBody>
          <a:bodyPr wrap="square" rtlCol="0">
            <a:spAutoFit/>
          </a:bodyPr>
          <a:lstStyle/>
          <a:p>
            <a:r>
              <a:rPr lang="en-US" dirty="0" smtClean="0"/>
              <a:t>Earth’s energy balance refers to the balance between the amount of incoming solar radiation and outgoing terrestrial radiation.</a:t>
            </a:r>
          </a:p>
          <a:p>
            <a:pPr>
              <a:buFont typeface="Arial" pitchFamily="34" charset="0"/>
              <a:buChar char="•"/>
            </a:pPr>
            <a:endParaRPr lang="en-US" dirty="0"/>
          </a:p>
          <a:p>
            <a:r>
              <a:rPr lang="en-US" dirty="0" smtClean="0"/>
              <a:t>The average amount of solar energy falling on one square meter of level surface outside of Earth’s atmosphere is about 342 watts. </a:t>
            </a:r>
          </a:p>
          <a:p>
            <a:endParaRPr lang="en-US" dirty="0"/>
          </a:p>
          <a:p>
            <a:r>
              <a:rPr lang="en-US" dirty="0"/>
              <a:t> </a:t>
            </a:r>
            <a:r>
              <a:rPr lang="en-US" dirty="0" smtClean="0"/>
              <a:t>     </a:t>
            </a:r>
            <a:r>
              <a:rPr lang="en-US" sz="1600" dirty="0" smtClean="0"/>
              <a:t>A watt is a unit of power equal to </a:t>
            </a:r>
            <a:r>
              <a:rPr lang="en-US" sz="1600" dirty="0"/>
              <a:t> </a:t>
            </a:r>
            <a:r>
              <a:rPr lang="en-US" sz="1600" dirty="0" smtClean="0"/>
              <a:t>   </a:t>
            </a:r>
          </a:p>
          <a:p>
            <a:r>
              <a:rPr lang="en-US" sz="1600" dirty="0" smtClean="0"/>
              <a:t>      1 joule of energy per second, so </a:t>
            </a:r>
          </a:p>
          <a:p>
            <a:r>
              <a:rPr lang="en-US" sz="1600" dirty="0" smtClean="0"/>
              <a:t>      radiation intensity is the rate of </a:t>
            </a:r>
          </a:p>
          <a:p>
            <a:r>
              <a:rPr lang="en-US" sz="1600" dirty="0" smtClean="0"/>
              <a:t>      energy flow (joules per second) </a:t>
            </a:r>
          </a:p>
          <a:p>
            <a:r>
              <a:rPr lang="en-US" sz="1600" dirty="0" smtClean="0"/>
              <a:t>      per square meter. </a:t>
            </a:r>
            <a:endParaRPr lang="en-US" sz="1600" dirty="0"/>
          </a:p>
        </p:txBody>
      </p:sp>
      <p:sp>
        <p:nvSpPr>
          <p:cNvPr id="6" name="TextBox 5"/>
          <p:cNvSpPr txBox="1"/>
          <p:nvPr/>
        </p:nvSpPr>
        <p:spPr>
          <a:xfrm>
            <a:off x="3733800" y="5638800"/>
            <a:ext cx="5410200" cy="276999"/>
          </a:xfrm>
          <a:prstGeom prst="rect">
            <a:avLst/>
          </a:prstGeom>
          <a:noFill/>
        </p:spPr>
        <p:txBody>
          <a:bodyPr wrap="square" rtlCol="0">
            <a:spAutoFit/>
          </a:bodyPr>
          <a:lstStyle/>
          <a:p>
            <a:pPr algn="ctr"/>
            <a:r>
              <a:rPr lang="en-US" sz="1200" dirty="0" smtClean="0"/>
              <a:t>               This figure illustrates Earth’s incoming and outgoing radiation.</a:t>
            </a:r>
            <a:endParaRPr lang="en-US" sz="1200"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b="1" dirty="0" smtClean="0">
                <a:solidFill>
                  <a:schemeClr val="bg1"/>
                </a:solidFill>
              </a:rPr>
              <a:t/>
            </a:r>
            <a:br>
              <a:rPr lang="en-US" sz="3200" b="1" dirty="0" smtClean="0">
                <a:solidFill>
                  <a:schemeClr val="bg1"/>
                </a:solidFill>
              </a:rPr>
            </a:br>
            <a:r>
              <a:rPr lang="en-US" sz="3200" b="1" dirty="0" smtClean="0">
                <a:solidFill>
                  <a:schemeClr val="bg1"/>
                </a:solidFill>
                <a:latin typeface="Copperplate Gothic Bold" pitchFamily="34" charset="0"/>
              </a:rPr>
              <a:t>Earth’s Global Radiation Balance</a:t>
            </a:r>
            <a:endParaRPr lang="en-US" sz="3200" dirty="0">
              <a:solidFill>
                <a:schemeClr val="bg1"/>
              </a:solidFill>
              <a:latin typeface="Copperplate Gothic Bold" pitchFamily="34" charset="0"/>
            </a:endParaRP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131.91.162.18/nasa/files/images/Energy/EarthsEnergyBudgetwoNumber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9450" y="1883330"/>
            <a:ext cx="4795950" cy="36030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1600200"/>
            <a:ext cx="3733800" cy="4524316"/>
          </a:xfrm>
          <a:prstGeom prst="rect">
            <a:avLst/>
          </a:prstGeom>
          <a:noFill/>
        </p:spPr>
        <p:txBody>
          <a:bodyPr wrap="square" rtlCol="0">
            <a:spAutoFit/>
          </a:bodyPr>
          <a:lstStyle/>
          <a:p>
            <a:r>
              <a:rPr lang="en-US" dirty="0" smtClean="0"/>
              <a:t>This balance of incoming solar radiation and outgoing terrestrial radiation ultimately determines Earth’s global temperature and drives climate.</a:t>
            </a:r>
          </a:p>
          <a:p>
            <a:endParaRPr lang="en-US" dirty="0" smtClean="0"/>
          </a:p>
          <a:p>
            <a:r>
              <a:rPr lang="en-US" dirty="0" smtClean="0"/>
              <a:t>The energy gained and lost must balance at both</a:t>
            </a:r>
          </a:p>
          <a:p>
            <a:r>
              <a:rPr lang="en-US" dirty="0" smtClean="0"/>
              <a:t>     Earth’s surface and</a:t>
            </a:r>
          </a:p>
          <a:p>
            <a:r>
              <a:rPr lang="en-US" dirty="0" smtClean="0"/>
              <a:t>     Earth’s atmosphere.</a:t>
            </a:r>
          </a:p>
          <a:p>
            <a:endParaRPr lang="en-US" dirty="0"/>
          </a:p>
          <a:p>
            <a:r>
              <a:rPr lang="en-US" dirty="0" smtClean="0"/>
              <a:t>Go to </a:t>
            </a:r>
            <a:r>
              <a:rPr lang="en-US" b="1" dirty="0" smtClean="0"/>
              <a:t>Earth’s Energy Budget: How Is the Temperature of Earth Controlled?</a:t>
            </a:r>
            <a:r>
              <a:rPr lang="en-US" dirty="0" smtClean="0"/>
              <a:t> (Investigation 3.1) to learn about the processes and calculate the balance.</a:t>
            </a:r>
          </a:p>
        </p:txBody>
      </p:sp>
      <p:sp>
        <p:nvSpPr>
          <p:cNvPr id="6" name="TextBox 5"/>
          <p:cNvSpPr txBox="1"/>
          <p:nvPr/>
        </p:nvSpPr>
        <p:spPr>
          <a:xfrm>
            <a:off x="3733800" y="5638800"/>
            <a:ext cx="5410200" cy="276999"/>
          </a:xfrm>
          <a:prstGeom prst="rect">
            <a:avLst/>
          </a:prstGeom>
          <a:noFill/>
        </p:spPr>
        <p:txBody>
          <a:bodyPr wrap="square" rtlCol="0">
            <a:spAutoFit/>
          </a:bodyPr>
          <a:lstStyle/>
          <a:p>
            <a:pPr algn="ctr"/>
            <a:r>
              <a:rPr lang="en-US" sz="1200" dirty="0" smtClean="0"/>
              <a:t>               This figure illustrates Earth’s incoming and outgoing radiation.</a:t>
            </a:r>
            <a:endParaRPr lang="en-US" sz="1200"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b="1" dirty="0" smtClean="0">
                <a:solidFill>
                  <a:schemeClr val="bg1"/>
                </a:solidFill>
              </a:rPr>
              <a:t/>
            </a:r>
            <a:br>
              <a:rPr lang="en-US" sz="3200" b="1" dirty="0" smtClean="0">
                <a:solidFill>
                  <a:schemeClr val="bg1"/>
                </a:solidFill>
              </a:rPr>
            </a:br>
            <a:r>
              <a:rPr lang="en-US" sz="3200" b="1" dirty="0" smtClean="0">
                <a:solidFill>
                  <a:schemeClr val="bg1"/>
                </a:solidFill>
                <a:latin typeface="Copperplate Gothic Bold" pitchFamily="34" charset="0"/>
              </a:rPr>
              <a:t>How Do We Calculate Earth’s Global Radiation Balance?</a:t>
            </a:r>
            <a:br>
              <a:rPr lang="en-US" sz="3200" b="1"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517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057400"/>
            <a:ext cx="3886200" cy="2800766"/>
          </a:xfrm>
          <a:prstGeom prst="rect">
            <a:avLst/>
          </a:prstGeom>
          <a:noFill/>
        </p:spPr>
        <p:txBody>
          <a:bodyPr wrap="square" rtlCol="0">
            <a:spAutoFit/>
          </a:bodyPr>
          <a:lstStyle/>
          <a:p>
            <a:r>
              <a:rPr lang="en-US" sz="1600" dirty="0"/>
              <a:t>In 1827, Joseph Fourier, a French mathematician and physicist, wondered why Earth’s average temperature is approximately 15°C (59°F</a:t>
            </a:r>
            <a:r>
              <a:rPr lang="en-US" sz="1600" dirty="0" smtClean="0"/>
              <a:t>) when his calculations </a:t>
            </a:r>
            <a:r>
              <a:rPr lang="en-US" sz="1600" dirty="0"/>
              <a:t>indicated that Earth should actually be much colder (−18°</a:t>
            </a:r>
            <a:r>
              <a:rPr lang="en-US" sz="1600" dirty="0" smtClean="0"/>
              <a:t>C (0</a:t>
            </a:r>
            <a:r>
              <a:rPr lang="en-US" sz="1600" dirty="0"/>
              <a:t>°</a:t>
            </a:r>
            <a:r>
              <a:rPr lang="en-US" sz="1600" dirty="0" smtClean="0"/>
              <a:t>F). </a:t>
            </a:r>
          </a:p>
          <a:p>
            <a:endParaRPr lang="en-US" sz="1600" dirty="0"/>
          </a:p>
          <a:p>
            <a:r>
              <a:rPr lang="en-US" sz="1600" dirty="0"/>
              <a:t>Fourier knew that there had to be another process occurring in the atmosphere –– something similar to the way a greenhouse retains heat. </a:t>
            </a:r>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600" b="1" dirty="0" smtClean="0">
                <a:solidFill>
                  <a:schemeClr val="bg1"/>
                </a:solidFill>
                <a:latin typeface="Copperplate Gothic Bold" pitchFamily="34" charset="0"/>
              </a:rPr>
              <a:t>The Greenhouse Effect</a:t>
            </a:r>
            <a:endParaRPr lang="en-US" sz="3600" dirty="0">
              <a:solidFill>
                <a:schemeClr val="bg1"/>
              </a:solidFill>
              <a:latin typeface="Copperplate Gothic Bold" pitchFamily="34" charset="0"/>
            </a:endParaRP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43400" y="1482938"/>
            <a:ext cx="4572000" cy="5226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12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057400"/>
            <a:ext cx="3429000" cy="4278094"/>
          </a:xfrm>
          <a:prstGeom prst="rect">
            <a:avLst/>
          </a:prstGeom>
          <a:noFill/>
        </p:spPr>
        <p:txBody>
          <a:bodyPr wrap="square" rtlCol="0">
            <a:spAutoFit/>
          </a:bodyPr>
          <a:lstStyle/>
          <a:p>
            <a:r>
              <a:rPr lang="en-US" sz="1600" dirty="0"/>
              <a:t>T</a:t>
            </a:r>
            <a:r>
              <a:rPr lang="en-US" sz="1600" dirty="0" smtClean="0"/>
              <a:t>he </a:t>
            </a:r>
            <a:r>
              <a:rPr lang="en-US" sz="1600" dirty="0"/>
              <a:t>name “</a:t>
            </a:r>
            <a:r>
              <a:rPr lang="en-US" sz="1600" b="1" dirty="0"/>
              <a:t>greenhouse effect</a:t>
            </a:r>
            <a:r>
              <a:rPr lang="en-US" sz="1600" dirty="0"/>
              <a:t>” was coined to describe Fourier’s explanation. </a:t>
            </a:r>
            <a:endParaRPr lang="en-US" sz="1600" dirty="0" smtClean="0"/>
          </a:p>
          <a:p>
            <a:endParaRPr lang="en-US" sz="1600" dirty="0" smtClean="0"/>
          </a:p>
          <a:p>
            <a:r>
              <a:rPr lang="en-US" sz="1600" dirty="0" smtClean="0"/>
              <a:t>The </a:t>
            </a:r>
            <a:r>
              <a:rPr lang="en-US" sz="1600" dirty="0"/>
              <a:t>atmospheric greenhouse effect has some processes in common with an actual </a:t>
            </a:r>
            <a:r>
              <a:rPr lang="en-US" sz="1600" dirty="0" smtClean="0"/>
              <a:t>greenhouse</a:t>
            </a:r>
            <a:r>
              <a:rPr lang="en-US" sz="1600" dirty="0"/>
              <a:t>.</a:t>
            </a:r>
          </a:p>
          <a:p>
            <a:endParaRPr lang="en-US" sz="1600" dirty="0" smtClean="0"/>
          </a:p>
          <a:p>
            <a:r>
              <a:rPr lang="en-US" sz="1600" dirty="0" smtClean="0"/>
              <a:t>However</a:t>
            </a:r>
            <a:r>
              <a:rPr lang="en-US" sz="1600" dirty="0"/>
              <a:t>, part of a greenhouse’s warmth results from the physical barrier of the glass, which prevents the warmer air from flowing outward. </a:t>
            </a:r>
            <a:endParaRPr lang="en-US" sz="1600" dirty="0" smtClean="0"/>
          </a:p>
          <a:p>
            <a:endParaRPr lang="en-US" sz="1600" dirty="0"/>
          </a:p>
          <a:p>
            <a:r>
              <a:rPr lang="en-US" sz="1600" dirty="0" smtClean="0"/>
              <a:t>So </a:t>
            </a:r>
            <a:r>
              <a:rPr lang="en-US" sz="1600" dirty="0"/>
              <a:t>despite the fact that </a:t>
            </a:r>
            <a:r>
              <a:rPr lang="en-US" sz="1600" dirty="0" smtClean="0"/>
              <a:t>the </a:t>
            </a:r>
            <a:r>
              <a:rPr lang="en-US" sz="1600" dirty="0"/>
              <a:t>overall mechanisms driving the greenhouse effect are different and more complex.</a:t>
            </a:r>
          </a:p>
          <a:p>
            <a:endParaRPr lang="en-US" sz="1600"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600" b="1" dirty="0" smtClean="0">
                <a:solidFill>
                  <a:schemeClr val="bg1"/>
                </a:solidFill>
                <a:latin typeface="Copperplate Gothic Bold" pitchFamily="34" charset="0"/>
              </a:rPr>
              <a:t>The Greenhouse Effect</a:t>
            </a:r>
            <a:endParaRPr lang="en-US" sz="3600" dirty="0">
              <a:solidFill>
                <a:schemeClr val="bg1"/>
              </a:solidFill>
              <a:latin typeface="Copperplate Gothic Bold" pitchFamily="34" charset="0"/>
            </a:endParaRP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4097"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2591" y="2258631"/>
            <a:ext cx="4673600" cy="350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0430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447800"/>
            <a:ext cx="6400800" cy="2185214"/>
          </a:xfrm>
          <a:prstGeom prst="rect">
            <a:avLst/>
          </a:prstGeom>
          <a:noFill/>
        </p:spPr>
        <p:txBody>
          <a:bodyPr wrap="square" rtlCol="0">
            <a:spAutoFit/>
          </a:bodyPr>
          <a:lstStyle/>
          <a:p>
            <a:r>
              <a:rPr lang="en-US" b="1" dirty="0"/>
              <a:t>Water vapor </a:t>
            </a:r>
            <a:r>
              <a:rPr lang="en-US" b="1" dirty="0" smtClean="0"/>
              <a:t>(H</a:t>
            </a:r>
            <a:r>
              <a:rPr lang="en-US" b="1" baseline="-25000" dirty="0" smtClean="0"/>
              <a:t>2</a:t>
            </a:r>
            <a:r>
              <a:rPr lang="en-US" b="1" dirty="0" smtClean="0"/>
              <a:t>O)</a:t>
            </a:r>
            <a:r>
              <a:rPr lang="en-US" dirty="0" smtClean="0"/>
              <a:t> - the </a:t>
            </a:r>
            <a:r>
              <a:rPr lang="en-US" dirty="0"/>
              <a:t>strongest greenhouse </a:t>
            </a:r>
            <a:r>
              <a:rPr lang="en-US" dirty="0" smtClean="0"/>
              <a:t>gas</a:t>
            </a:r>
            <a:r>
              <a:rPr lang="en-US" dirty="0"/>
              <a:t>.</a:t>
            </a:r>
            <a:r>
              <a:rPr lang="en-US" dirty="0" smtClean="0"/>
              <a:t> </a:t>
            </a:r>
            <a:r>
              <a:rPr lang="en-US" dirty="0"/>
              <a:t>T</a:t>
            </a:r>
            <a:r>
              <a:rPr lang="en-US" dirty="0" smtClean="0"/>
              <a:t>he </a:t>
            </a:r>
            <a:r>
              <a:rPr lang="en-US" dirty="0"/>
              <a:t>concentration of this gas </a:t>
            </a:r>
            <a:r>
              <a:rPr lang="en-US" dirty="0" smtClean="0"/>
              <a:t>is </a:t>
            </a:r>
            <a:r>
              <a:rPr lang="en-US" dirty="0"/>
              <a:t>controlled by the temperature of the atmosphere. </a:t>
            </a:r>
            <a:endParaRPr lang="en-US" dirty="0" smtClean="0"/>
          </a:p>
          <a:p>
            <a:r>
              <a:rPr lang="en-US" dirty="0" smtClean="0"/>
              <a:t>          </a:t>
            </a:r>
            <a:r>
              <a:rPr lang="en-US" sz="1600" dirty="0" smtClean="0"/>
              <a:t>As </a:t>
            </a:r>
            <a:r>
              <a:rPr lang="en-US" sz="1600" dirty="0"/>
              <a:t>air becomes warmer, it can hold more moisture or water </a:t>
            </a:r>
            <a:endParaRPr lang="en-US" sz="1600" dirty="0" smtClean="0"/>
          </a:p>
          <a:p>
            <a:r>
              <a:rPr lang="en-US" sz="1600" dirty="0" smtClean="0"/>
              <a:t>           vapor</a:t>
            </a:r>
            <a:r>
              <a:rPr lang="en-US" sz="1600" dirty="0"/>
              <a:t>. When the air becomes saturated (or holds as much </a:t>
            </a:r>
            <a:endParaRPr lang="en-US" sz="1600" dirty="0" smtClean="0"/>
          </a:p>
          <a:p>
            <a:r>
              <a:rPr lang="en-US" sz="1600" dirty="0" smtClean="0"/>
              <a:t>           moisture </a:t>
            </a:r>
            <a:r>
              <a:rPr lang="en-US" sz="1600" dirty="0"/>
              <a:t>as the air can at that temperature), the excess </a:t>
            </a:r>
            <a:endParaRPr lang="en-US" sz="1600" dirty="0" smtClean="0"/>
          </a:p>
          <a:p>
            <a:r>
              <a:rPr lang="en-US" sz="1600" dirty="0" smtClean="0"/>
              <a:t>           moisture </a:t>
            </a:r>
            <a:r>
              <a:rPr lang="en-US" sz="1600" dirty="0"/>
              <a:t>will condense into cloud droplets. And if these </a:t>
            </a:r>
            <a:endParaRPr lang="en-US" sz="1600" dirty="0" smtClean="0"/>
          </a:p>
          <a:p>
            <a:r>
              <a:rPr lang="en-US" sz="1600" dirty="0" smtClean="0"/>
              <a:t>           droplets </a:t>
            </a:r>
            <a:r>
              <a:rPr lang="en-US" sz="1600" dirty="0"/>
              <a:t>are large enough, they will fall as precipitation</a:t>
            </a:r>
            <a:r>
              <a:rPr lang="en-US" sz="1600" dirty="0" smtClean="0"/>
              <a:t>.</a:t>
            </a:r>
            <a:endParaRPr lang="en-US" sz="1600"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smtClean="0">
                <a:solidFill>
                  <a:schemeClr val="bg1"/>
                </a:solidFill>
              </a:rPr>
              <a:t/>
            </a:r>
            <a:br>
              <a:rPr lang="en-US" sz="3200" dirty="0" smtClean="0">
                <a:solidFill>
                  <a:schemeClr val="bg1"/>
                </a:solidFill>
              </a:rPr>
            </a:br>
            <a:r>
              <a:rPr lang="en-US" sz="3200" dirty="0">
                <a:solidFill>
                  <a:schemeClr val="bg1"/>
                </a:solidFill>
                <a:latin typeface="Copperplate Gothic Bold" pitchFamily="34" charset="0"/>
              </a:rPr>
              <a:t>Earth's Greenhouse Gases</a:t>
            </a:r>
            <a:r>
              <a:rPr lang="en-US" sz="3200" b="1" dirty="0" smtClean="0">
                <a:solidFill>
                  <a:schemeClr val="bg1"/>
                </a:solidFill>
                <a:latin typeface="Copperplate Gothic Bold" pitchFamily="34" charset="0"/>
              </a:rPr>
              <a:t/>
            </a:r>
            <a:br>
              <a:rPr lang="en-US" sz="3200" b="1"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81800" y="1525540"/>
            <a:ext cx="2130287" cy="19332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131.91.162.18/nasa/files/images/Energy/CO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12960" y="4724400"/>
            <a:ext cx="3173008" cy="1752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85800" y="4897924"/>
            <a:ext cx="5029200" cy="1569660"/>
          </a:xfrm>
          <a:prstGeom prst="rect">
            <a:avLst/>
          </a:prstGeom>
          <a:noFill/>
        </p:spPr>
        <p:txBody>
          <a:bodyPr wrap="square" rtlCol="0">
            <a:spAutoFit/>
          </a:bodyPr>
          <a:lstStyle/>
          <a:p>
            <a:r>
              <a:rPr lang="en-US" sz="1600" dirty="0" smtClean="0"/>
              <a:t>Carbon </a:t>
            </a:r>
            <a:r>
              <a:rPr lang="en-US" sz="1600" dirty="0"/>
              <a:t>dioxide constantly moves into and out of the atmosphere through four major processes: photosynthesis, respiration, organic decomposition (or decay), and combustion or the burning of organic material. You will learn more about carbon dioxide and the carbon cycle in another module.</a:t>
            </a:r>
          </a:p>
        </p:txBody>
      </p:sp>
      <p:sp>
        <p:nvSpPr>
          <p:cNvPr id="12" name="TextBox 11"/>
          <p:cNvSpPr txBox="1"/>
          <p:nvPr/>
        </p:nvSpPr>
        <p:spPr>
          <a:xfrm>
            <a:off x="228600" y="3657600"/>
            <a:ext cx="8656320" cy="1200329"/>
          </a:xfrm>
          <a:prstGeom prst="rect">
            <a:avLst/>
          </a:prstGeom>
          <a:noFill/>
        </p:spPr>
        <p:txBody>
          <a:bodyPr wrap="square" rtlCol="0">
            <a:spAutoFit/>
          </a:bodyPr>
          <a:lstStyle/>
          <a:p>
            <a:r>
              <a:rPr lang="en-US" b="1" dirty="0" smtClean="0"/>
              <a:t>Carbon </a:t>
            </a:r>
            <a:r>
              <a:rPr lang="en-US" b="1" dirty="0"/>
              <a:t>dioxide (</a:t>
            </a:r>
            <a:r>
              <a:rPr lang="en-US" b="1" dirty="0" smtClean="0"/>
              <a:t>CO</a:t>
            </a:r>
            <a:r>
              <a:rPr lang="en-US" b="1" baseline="-25000" dirty="0" smtClean="0"/>
              <a:t>2</a:t>
            </a:r>
            <a:r>
              <a:rPr lang="en-US" b="1" dirty="0" smtClean="0"/>
              <a:t>)</a:t>
            </a:r>
            <a:r>
              <a:rPr lang="en-US" dirty="0" smtClean="0"/>
              <a:t> – them most </a:t>
            </a:r>
            <a:r>
              <a:rPr lang="en-US" dirty="0"/>
              <a:t>important greenhouse gas. It has a long lifetime in Earth’s </a:t>
            </a:r>
            <a:r>
              <a:rPr lang="en-US" dirty="0" smtClean="0"/>
              <a:t>atmosphere</a:t>
            </a:r>
            <a:r>
              <a:rPr lang="en-US" dirty="0"/>
              <a:t> </a:t>
            </a:r>
            <a:r>
              <a:rPr lang="en-US" dirty="0" smtClean="0"/>
              <a:t>and </a:t>
            </a:r>
            <a:r>
              <a:rPr lang="en-US" dirty="0"/>
              <a:t>strongly absorbs energy with a wavelength of 15 </a:t>
            </a:r>
            <a:r>
              <a:rPr lang="en-US" dirty="0" err="1"/>
              <a:t>μm</a:t>
            </a:r>
            <a:r>
              <a:rPr lang="en-US" dirty="0"/>
              <a:t> (micrometers). This makes carbon dioxide a good absorber of wavelengths falling in the infrared radiation region of the spectrum</a:t>
            </a:r>
            <a:r>
              <a:rPr lang="en-US" dirty="0" smtClean="0"/>
              <a:t>.</a:t>
            </a:r>
            <a:endParaRPr lang="en-US" dirty="0"/>
          </a:p>
        </p:txBody>
      </p:sp>
    </p:spTree>
    <p:extLst>
      <p:ext uri="{BB962C8B-B14F-4D97-AF65-F5344CB8AC3E}">
        <p14:creationId xmlns:p14="http://schemas.microsoft.com/office/powerpoint/2010/main" val="309039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408" y="1524000"/>
            <a:ext cx="5966791" cy="3477875"/>
          </a:xfrm>
          <a:prstGeom prst="rect">
            <a:avLst/>
          </a:prstGeom>
          <a:noFill/>
        </p:spPr>
        <p:txBody>
          <a:bodyPr wrap="square" rtlCol="0">
            <a:spAutoFit/>
          </a:bodyPr>
          <a:lstStyle/>
          <a:p>
            <a:r>
              <a:rPr lang="en-US" b="1" dirty="0"/>
              <a:t>Methane (</a:t>
            </a:r>
            <a:r>
              <a:rPr lang="en-US" b="1" dirty="0" smtClean="0"/>
              <a:t>CH</a:t>
            </a:r>
            <a:r>
              <a:rPr lang="en-US" b="1" baseline="-25000" dirty="0" smtClean="0"/>
              <a:t>4</a:t>
            </a:r>
            <a:r>
              <a:rPr lang="en-US" b="1" dirty="0" smtClean="0"/>
              <a:t>)</a:t>
            </a:r>
            <a:r>
              <a:rPr lang="en-US" dirty="0" smtClean="0"/>
              <a:t> – a greenhouse gas </a:t>
            </a:r>
            <a:r>
              <a:rPr lang="en-US" dirty="0"/>
              <a:t>30 times stronger than carbon dioxide as an absorber of infrared radiation. Methane, however, is present in smaller concentrations than carbon dioxide, so its net contribution to the greenhouse effect is not as large. Methane is also relatively short-lived (lasting approximately 8 years) in the atmosphere. </a:t>
            </a:r>
            <a:endParaRPr lang="en-US" dirty="0" smtClean="0"/>
          </a:p>
          <a:p>
            <a:r>
              <a:rPr lang="en-US" sz="1600" dirty="0" smtClean="0"/>
              <a:t>          Methane </a:t>
            </a:r>
            <a:r>
              <a:rPr lang="en-US" sz="1600" dirty="0"/>
              <a:t>is produced when bacteria decompose organic plant </a:t>
            </a:r>
            <a:endParaRPr lang="en-US" sz="1600" dirty="0" smtClean="0"/>
          </a:p>
          <a:p>
            <a:r>
              <a:rPr lang="en-US" sz="1600" dirty="0" smtClean="0"/>
              <a:t>          and </a:t>
            </a:r>
            <a:r>
              <a:rPr lang="en-US" sz="1600" dirty="0"/>
              <a:t>animal matter in such places as wetlands (e.g., marshes, </a:t>
            </a:r>
            <a:endParaRPr lang="en-US" sz="1600" dirty="0" smtClean="0"/>
          </a:p>
          <a:p>
            <a:r>
              <a:rPr lang="en-US" sz="1600" dirty="0" smtClean="0"/>
              <a:t>          mudflats</a:t>
            </a:r>
            <a:r>
              <a:rPr lang="en-US" sz="1600" dirty="0"/>
              <a:t>, flooded rice fields), sewage treatment plants, landfills, </a:t>
            </a:r>
            <a:endParaRPr lang="en-US" sz="1600" dirty="0" smtClean="0"/>
          </a:p>
          <a:p>
            <a:r>
              <a:rPr lang="en-US" sz="1600" dirty="0" smtClean="0"/>
              <a:t>          and </a:t>
            </a:r>
            <a:r>
              <a:rPr lang="en-US" sz="1600" dirty="0"/>
              <a:t>the guts of cattle and termites. Scientists are concerned </a:t>
            </a:r>
            <a:endParaRPr lang="en-US" sz="1600" dirty="0" smtClean="0"/>
          </a:p>
          <a:p>
            <a:r>
              <a:rPr lang="en-US" sz="1600" dirty="0" smtClean="0"/>
              <a:t>          about </a:t>
            </a:r>
            <a:r>
              <a:rPr lang="en-US" sz="1600" dirty="0"/>
              <a:t>the concentration of methane increasing in regions where </a:t>
            </a:r>
            <a:endParaRPr lang="en-US" sz="1600" dirty="0" smtClean="0"/>
          </a:p>
          <a:p>
            <a:r>
              <a:rPr lang="en-US" sz="1600" dirty="0" smtClean="0"/>
              <a:t>          the </a:t>
            </a:r>
            <a:r>
              <a:rPr lang="en-US" sz="1600" dirty="0"/>
              <a:t>Arctic and alpine permafrost is thawing and releasing </a:t>
            </a:r>
            <a:endParaRPr lang="en-US" sz="1600" dirty="0" smtClean="0"/>
          </a:p>
          <a:p>
            <a:r>
              <a:rPr lang="en-US" sz="1600" dirty="0" smtClean="0"/>
              <a:t>          methane </a:t>
            </a:r>
            <a:r>
              <a:rPr lang="en-US" sz="1600" dirty="0"/>
              <a:t>as it warms</a:t>
            </a:r>
            <a:r>
              <a:rPr lang="en-US" sz="1600" dirty="0" smtClean="0"/>
              <a:t>.</a:t>
            </a:r>
            <a:endParaRPr lang="en-US" sz="1600"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smtClean="0">
                <a:solidFill>
                  <a:schemeClr val="bg1"/>
                </a:solidFill>
                <a:latin typeface="Copperplate Gothic Bold" pitchFamily="34" charset="0"/>
              </a:rPr>
              <a:t>Earth's </a:t>
            </a:r>
            <a:r>
              <a:rPr lang="en-US" sz="3200" dirty="0">
                <a:solidFill>
                  <a:schemeClr val="bg1"/>
                </a:solidFill>
                <a:latin typeface="Copperplate Gothic Bold" pitchFamily="34" charset="0"/>
              </a:rPr>
              <a:t>Greenhouse Gases</a:t>
            </a: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2" name="Picture 2" descr="http://131.91.162.18/nasa/files/images/Energy/CH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11956" y="1877125"/>
            <a:ext cx="2710070" cy="27100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5407" y="4648200"/>
            <a:ext cx="8786193" cy="1938992"/>
          </a:xfrm>
          <a:prstGeom prst="rect">
            <a:avLst/>
          </a:prstGeom>
          <a:noFill/>
        </p:spPr>
        <p:txBody>
          <a:bodyPr wrap="square" rtlCol="0">
            <a:spAutoFit/>
          </a:bodyPr>
          <a:lstStyle/>
          <a:p>
            <a:r>
              <a:rPr lang="en-US" dirty="0"/>
              <a:t>	</a:t>
            </a:r>
          </a:p>
          <a:p>
            <a:r>
              <a:rPr lang="en-US" b="1" dirty="0"/>
              <a:t>Halocarbons</a:t>
            </a:r>
            <a:r>
              <a:rPr lang="en-US" dirty="0"/>
              <a:t> </a:t>
            </a:r>
            <a:r>
              <a:rPr lang="en-US" dirty="0" smtClean="0"/>
              <a:t>– greenhouse gases </a:t>
            </a:r>
            <a:r>
              <a:rPr lang="en-US" dirty="0"/>
              <a:t>composed of carbon, chlorine, fluorine, and hydrogen. They include chlorofluorocarbons (CFCs), which are man-made gases commonly used in refrigerators and air conditioners. </a:t>
            </a:r>
            <a:endParaRPr lang="en-US" dirty="0" smtClean="0"/>
          </a:p>
          <a:p>
            <a:r>
              <a:rPr lang="en-US" sz="1600" dirty="0" smtClean="0"/>
              <a:t>         Concentrations </a:t>
            </a:r>
            <a:r>
              <a:rPr lang="en-US" sz="1600" dirty="0"/>
              <a:t>of CFC gases in the atmosphere are the highest of any of the halocarbons, and they </a:t>
            </a:r>
            <a:endParaRPr lang="en-US" sz="1600" dirty="0" smtClean="0"/>
          </a:p>
          <a:p>
            <a:r>
              <a:rPr lang="en-US" sz="1600" dirty="0" smtClean="0"/>
              <a:t>         can </a:t>
            </a:r>
            <a:r>
              <a:rPr lang="en-US" sz="1600" dirty="0"/>
              <a:t>absorb more infrared radiation than any other greenhouse gas. The impact of 1 molecule of a </a:t>
            </a:r>
            <a:endParaRPr lang="en-US" sz="1600" dirty="0" smtClean="0"/>
          </a:p>
          <a:p>
            <a:r>
              <a:rPr lang="en-US" sz="1600" dirty="0" smtClean="0"/>
              <a:t>         CFC </a:t>
            </a:r>
            <a:r>
              <a:rPr lang="en-US" sz="1600" dirty="0"/>
              <a:t>gas is equivalent to 10,000 molecules of carbon dioxide.</a:t>
            </a:r>
          </a:p>
        </p:txBody>
      </p:sp>
    </p:spTree>
    <p:extLst>
      <p:ext uri="{BB962C8B-B14F-4D97-AF65-F5344CB8AC3E}">
        <p14:creationId xmlns:p14="http://schemas.microsoft.com/office/powerpoint/2010/main" val="3921941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752600"/>
            <a:ext cx="4876800" cy="2431435"/>
          </a:xfrm>
          <a:prstGeom prst="rect">
            <a:avLst/>
          </a:prstGeom>
          <a:noFill/>
        </p:spPr>
        <p:txBody>
          <a:bodyPr wrap="square" rtlCol="0">
            <a:spAutoFit/>
          </a:bodyPr>
          <a:lstStyle/>
          <a:p>
            <a:r>
              <a:rPr lang="en-US" b="1" dirty="0"/>
              <a:t>Nitrous oxide (</a:t>
            </a:r>
            <a:r>
              <a:rPr lang="en-US" b="1" dirty="0" smtClean="0"/>
              <a:t>N</a:t>
            </a:r>
            <a:r>
              <a:rPr lang="en-US" b="1" baseline="-25000" dirty="0" smtClean="0"/>
              <a:t>2</a:t>
            </a:r>
            <a:r>
              <a:rPr lang="en-US" b="1" dirty="0" smtClean="0"/>
              <a:t>O)</a:t>
            </a:r>
            <a:r>
              <a:rPr lang="en-US" dirty="0"/>
              <a:t> </a:t>
            </a:r>
            <a:r>
              <a:rPr lang="en-US" dirty="0" smtClean="0"/>
              <a:t>– a  </a:t>
            </a:r>
            <a:r>
              <a:rPr lang="en-US" dirty="0"/>
              <a:t>relatively long-lived gas, has increased in atmospheric concentration due mainly to agriculture. </a:t>
            </a:r>
            <a:endParaRPr lang="en-US" dirty="0" smtClean="0"/>
          </a:p>
          <a:p>
            <a:endParaRPr lang="en-US" dirty="0" smtClean="0"/>
          </a:p>
          <a:p>
            <a:r>
              <a:rPr lang="en-US" sz="1600" dirty="0" smtClean="0"/>
              <a:t>           Nitrate </a:t>
            </a:r>
            <a:r>
              <a:rPr lang="en-US" sz="1600" dirty="0"/>
              <a:t>(</a:t>
            </a:r>
            <a:r>
              <a:rPr lang="en-US" sz="1600" dirty="0" smtClean="0"/>
              <a:t>NO</a:t>
            </a:r>
            <a:r>
              <a:rPr lang="en-US" sz="1600" baseline="-25000" dirty="0" smtClean="0"/>
              <a:t>3</a:t>
            </a:r>
            <a:r>
              <a:rPr lang="en-US" sz="1600" baseline="30000" dirty="0" smtClean="0"/>
              <a:t>-</a:t>
            </a:r>
            <a:r>
              <a:rPr lang="en-US" sz="1600" dirty="0" smtClean="0"/>
              <a:t>) </a:t>
            </a:r>
            <a:r>
              <a:rPr lang="en-US" sz="1600" dirty="0"/>
              <a:t>and ammonia (</a:t>
            </a:r>
            <a:r>
              <a:rPr lang="en-US" sz="1600" dirty="0" smtClean="0"/>
              <a:t>NH</a:t>
            </a:r>
            <a:r>
              <a:rPr lang="en-US" sz="1600" baseline="-25000" dirty="0" smtClean="0"/>
              <a:t>4</a:t>
            </a:r>
            <a:r>
              <a:rPr lang="en-US" sz="1600" baseline="30000" dirty="0" smtClean="0"/>
              <a:t>+</a:t>
            </a:r>
            <a:r>
              <a:rPr lang="en-US" sz="1600" dirty="0" smtClean="0"/>
              <a:t>) </a:t>
            </a:r>
            <a:r>
              <a:rPr lang="en-US" sz="1600" dirty="0"/>
              <a:t>are used as </a:t>
            </a:r>
            <a:endParaRPr lang="en-US" sz="1600" dirty="0" smtClean="0"/>
          </a:p>
          <a:p>
            <a:r>
              <a:rPr lang="en-US" sz="1600" dirty="0" smtClean="0"/>
              <a:t>           fertilizers</a:t>
            </a:r>
            <a:r>
              <a:rPr lang="en-US" sz="1600" dirty="0"/>
              <a:t>. Bacteria convert a small amount of this </a:t>
            </a:r>
            <a:endParaRPr lang="en-US" sz="1600" dirty="0" smtClean="0"/>
          </a:p>
          <a:p>
            <a:r>
              <a:rPr lang="en-US" sz="1600" dirty="0" smtClean="0"/>
              <a:t>           nitrate </a:t>
            </a:r>
            <a:r>
              <a:rPr lang="en-US" sz="1600" dirty="0"/>
              <a:t>and ammonia into the form of nitrous </a:t>
            </a:r>
            <a:endParaRPr lang="en-US" sz="1600" dirty="0" smtClean="0"/>
          </a:p>
          <a:p>
            <a:r>
              <a:rPr lang="en-US" sz="1600" dirty="0" smtClean="0"/>
              <a:t>           oxide</a:t>
            </a:r>
            <a:r>
              <a:rPr lang="en-US" sz="1600" dirty="0"/>
              <a:t>. Internal combustion engines also produce </a:t>
            </a:r>
            <a:endParaRPr lang="en-US" sz="1600" dirty="0" smtClean="0"/>
          </a:p>
          <a:p>
            <a:r>
              <a:rPr lang="en-US" sz="1600" dirty="0" smtClean="0"/>
              <a:t>           nitrous </a:t>
            </a:r>
            <a:r>
              <a:rPr lang="en-US" sz="1600" dirty="0"/>
              <a:t>oxide</a:t>
            </a:r>
            <a:r>
              <a:rPr lang="en-US" sz="1600" dirty="0" smtClean="0"/>
              <a:t>.</a:t>
            </a:r>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707886"/>
          </a:xfrm>
          <a:prstGeom prst="rect">
            <a:avLst/>
          </a:prstGeom>
          <a:noFill/>
        </p:spPr>
        <p:txBody>
          <a:bodyPr wrap="square" rtlCol="0">
            <a:spAutoFit/>
          </a:bodyPr>
          <a:lstStyle/>
          <a:p>
            <a:pPr algn="ctr"/>
            <a:r>
              <a:rPr lang="en-US" sz="2000" baseline="-25000" dirty="0" smtClean="0">
                <a:solidFill>
                  <a:schemeClr val="bg1"/>
                </a:solidFill>
                <a:latin typeface="Copperplate Gothic Bold" pitchFamily="34" charset="0"/>
              </a:rPr>
              <a:t>Energy: The Driver of Climate</a:t>
            </a:r>
            <a:endParaRPr lang="en-US" sz="2000" baseline="-25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smtClean="0">
                <a:solidFill>
                  <a:schemeClr val="bg1"/>
                </a:solidFill>
                <a:latin typeface="Copperplate Gothic Bold" pitchFamily="34" charset="0"/>
              </a:rPr>
              <a:t>Earth's </a:t>
            </a:r>
            <a:r>
              <a:rPr lang="en-US" sz="3200" dirty="0">
                <a:solidFill>
                  <a:schemeClr val="bg1"/>
                </a:solidFill>
                <a:latin typeface="Copperplate Gothic Bold" pitchFamily="34" charset="0"/>
              </a:rPr>
              <a:t>Greenhouse Gases</a:t>
            </a: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4495800"/>
            <a:ext cx="5295900" cy="1908215"/>
          </a:xfrm>
          <a:prstGeom prst="rect">
            <a:avLst/>
          </a:prstGeom>
          <a:noFill/>
        </p:spPr>
        <p:txBody>
          <a:bodyPr wrap="square" rtlCol="0">
            <a:spAutoFit/>
          </a:bodyPr>
          <a:lstStyle/>
          <a:p>
            <a:r>
              <a:rPr lang="en-US" b="1" dirty="0" smtClean="0"/>
              <a:t>Ozone </a:t>
            </a:r>
            <a:r>
              <a:rPr lang="en-US" b="1" dirty="0"/>
              <a:t>(</a:t>
            </a:r>
            <a:r>
              <a:rPr lang="en-US" b="1" dirty="0" smtClean="0"/>
              <a:t>O</a:t>
            </a:r>
            <a:r>
              <a:rPr lang="en-US" b="1" baseline="-25000" dirty="0" smtClean="0"/>
              <a:t>3</a:t>
            </a:r>
            <a:r>
              <a:rPr lang="en-US" b="1" dirty="0" smtClean="0"/>
              <a:t>)</a:t>
            </a:r>
            <a:r>
              <a:rPr lang="en-US" dirty="0" smtClean="0"/>
              <a:t> </a:t>
            </a:r>
            <a:r>
              <a:rPr lang="en-US" dirty="0"/>
              <a:t>-</a:t>
            </a:r>
            <a:r>
              <a:rPr lang="en-US" dirty="0" smtClean="0"/>
              <a:t> </a:t>
            </a:r>
            <a:r>
              <a:rPr lang="en-US" dirty="0"/>
              <a:t>a relatively minor greenhouse gas because it is found in relatively low concentrations in the troposphere (the lowest layer of the atmosphere). </a:t>
            </a:r>
            <a:endParaRPr lang="en-US" dirty="0" smtClean="0"/>
          </a:p>
          <a:p>
            <a:endParaRPr lang="en-US" sz="1600" dirty="0"/>
          </a:p>
          <a:p>
            <a:r>
              <a:rPr lang="en-US" sz="1600" dirty="0" smtClean="0"/>
              <a:t>          In </a:t>
            </a:r>
            <a:r>
              <a:rPr lang="en-US" sz="1600" dirty="0"/>
              <a:t>the troposphere, </a:t>
            </a:r>
            <a:r>
              <a:rPr lang="en-US" sz="1600" dirty="0" smtClean="0"/>
              <a:t>ozone </a:t>
            </a:r>
            <a:r>
              <a:rPr lang="en-US" sz="1600" dirty="0"/>
              <a:t>is produced by a combination </a:t>
            </a:r>
            <a:endParaRPr lang="en-US" sz="1600" dirty="0" smtClean="0"/>
          </a:p>
          <a:p>
            <a:r>
              <a:rPr lang="en-US" sz="1600" dirty="0" smtClean="0"/>
              <a:t>          of pollutants </a:t>
            </a:r>
            <a:r>
              <a:rPr lang="en-US" sz="1600" dirty="0"/>
              <a:t>— mostly hydrocarbons and nitrogen </a:t>
            </a:r>
            <a:r>
              <a:rPr lang="en-US" sz="1600" dirty="0" smtClean="0"/>
              <a:t> </a:t>
            </a:r>
          </a:p>
          <a:p>
            <a:r>
              <a:rPr lang="en-US" sz="1600" dirty="0" smtClean="0"/>
              <a:t>          oxide compounds</a:t>
            </a:r>
            <a:r>
              <a:rPr lang="en-US" sz="1600" dirty="0"/>
              <a:t>.</a:t>
            </a:r>
          </a:p>
        </p:txBody>
      </p:sp>
      <p:pic>
        <p:nvPicPr>
          <p:cNvPr id="6146" name="Picture 2" descr="http://131.91.162.18/nasa/files/images/Energy/O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65304" y="4114799"/>
            <a:ext cx="3044079" cy="231199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131.91.162.18/nasa/files/images/Energy/N2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57934" y="1611875"/>
            <a:ext cx="3651450" cy="217205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74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00"/>
            <a:ext cx="4495800" cy="5355313"/>
          </a:xfrm>
          <a:prstGeom prst="rect">
            <a:avLst/>
          </a:prstGeom>
          <a:noFill/>
        </p:spPr>
        <p:txBody>
          <a:bodyPr wrap="square" rtlCol="0">
            <a:spAutoFit/>
          </a:bodyPr>
          <a:lstStyle/>
          <a:p>
            <a:r>
              <a:rPr lang="en-US" dirty="0" smtClean="0"/>
              <a:t>John Tyndall</a:t>
            </a:r>
            <a:r>
              <a:rPr lang="en-US" dirty="0"/>
              <a:t> </a:t>
            </a:r>
            <a:r>
              <a:rPr lang="en-US" dirty="0" smtClean="0"/>
              <a:t>was an </a:t>
            </a:r>
            <a:r>
              <a:rPr lang="en-US" dirty="0"/>
              <a:t>Irish scientist who was fascinated by the growth and formation of glaciers. In the 1860s, Tyndall, wanted to test his ideas explaining how Earth maintained a fairly constant temperature. </a:t>
            </a:r>
          </a:p>
          <a:p>
            <a:endParaRPr lang="en-US" dirty="0" smtClean="0"/>
          </a:p>
          <a:p>
            <a:r>
              <a:rPr lang="en-US" dirty="0" smtClean="0"/>
              <a:t>Tyndall </a:t>
            </a:r>
            <a:r>
              <a:rPr lang="en-US" dirty="0"/>
              <a:t>began a series of experiments to measure the amount of radiant heat (infrared radiation) that certain gases could absorb and transmit. </a:t>
            </a:r>
            <a:endParaRPr lang="en-US" dirty="0" smtClean="0"/>
          </a:p>
          <a:p>
            <a:endParaRPr lang="en-US" dirty="0"/>
          </a:p>
          <a:p>
            <a:r>
              <a:rPr lang="en-US" dirty="0" smtClean="0"/>
              <a:t>Tyndall </a:t>
            </a:r>
            <a:r>
              <a:rPr lang="en-US" dirty="0"/>
              <a:t>found that water vapor and carbon dioxide were good absorbers and emitters of infrared radiation. </a:t>
            </a:r>
            <a:endParaRPr lang="en-US" dirty="0" smtClean="0"/>
          </a:p>
          <a:p>
            <a:endParaRPr lang="en-US" dirty="0"/>
          </a:p>
          <a:p>
            <a:r>
              <a:rPr lang="en-US" dirty="0" smtClean="0"/>
              <a:t>The </a:t>
            </a:r>
            <a:r>
              <a:rPr lang="en-US" dirty="0"/>
              <a:t>relative importance of a greenhouse gas depends on its abundance in Earth’s atmosphere and how much the gas can absorb specific wavelengths of energy</a:t>
            </a:r>
            <a:r>
              <a:rPr lang="en-US" dirty="0" smtClean="0"/>
              <a:t>.</a:t>
            </a:r>
            <a:endParaRPr lang="en-US" dirty="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a:solidFill>
                  <a:schemeClr val="bg1"/>
                </a:solidFill>
                <a:latin typeface="Copperplate Gothic Bold" pitchFamily="34" charset="0"/>
              </a:rPr>
              <a:t>Greenhouse Gas Absorption Wavelengths</a:t>
            </a: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81600" y="1752600"/>
            <a:ext cx="3581400" cy="47578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679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4191000" cy="5632312"/>
          </a:xfrm>
          <a:prstGeom prst="rect">
            <a:avLst/>
          </a:prstGeom>
          <a:noFill/>
        </p:spPr>
        <p:txBody>
          <a:bodyPr wrap="square" rtlCol="0">
            <a:spAutoFit/>
          </a:bodyPr>
          <a:lstStyle/>
          <a:p>
            <a:r>
              <a:rPr lang="en-US" dirty="0" smtClean="0"/>
              <a:t>This graphic </a:t>
            </a:r>
            <a:r>
              <a:rPr lang="en-US" dirty="0"/>
              <a:t>shows the absorption bands of ozone, carbon dioxide, water vapor and total atmosphere. Gases in the atmosphere absorb energy at different wavelengths on the electromagnetic spectrum. </a:t>
            </a:r>
            <a:endParaRPr lang="en-US" dirty="0" smtClean="0"/>
          </a:p>
          <a:p>
            <a:endParaRPr lang="en-US" dirty="0" smtClean="0"/>
          </a:p>
          <a:p>
            <a:r>
              <a:rPr lang="en-US" dirty="0" smtClean="0"/>
              <a:t>This </a:t>
            </a:r>
            <a:r>
              <a:rPr lang="en-US" dirty="0"/>
              <a:t>graphic explains why the wavelengths in the visible light range of the electromagnetic spectrum are able to reach Earth’s surface and why the wavelengths in the infrared radiation range are emitted to space. </a:t>
            </a:r>
            <a:endParaRPr lang="en-US" dirty="0" smtClean="0"/>
          </a:p>
          <a:p>
            <a:endParaRPr lang="en-US" dirty="0"/>
          </a:p>
          <a:p>
            <a:r>
              <a:rPr lang="en-US" dirty="0"/>
              <a:t>An effective absorber of infrared radiation has a broader absorption profile, which means that it can absorb a wider spectrum of </a:t>
            </a:r>
            <a:r>
              <a:rPr lang="en-US" dirty="0" smtClean="0"/>
              <a:t>wavelengths.</a:t>
            </a:r>
            <a:endParaRPr lang="en-US" dirty="0"/>
          </a:p>
          <a:p>
            <a:endParaRPr lang="en-US" dirty="0"/>
          </a:p>
          <a:p>
            <a:endParaRPr lang="en-US" dirty="0" smtClean="0"/>
          </a:p>
        </p:txBody>
      </p:sp>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a:solidFill>
                  <a:schemeClr val="bg1"/>
                </a:solidFill>
                <a:latin typeface="Copperplate Gothic Bold" pitchFamily="34" charset="0"/>
              </a:rPr>
              <a:t>Greenhouse Gas Absorption Wavelengths</a:t>
            </a: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458" name="Picture 2" descr="http://131.91.162.18/nasa/files/images/Energy/GHGAbsoprtionSpectrum.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29916" y="1447800"/>
            <a:ext cx="4737884" cy="5334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46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a:solidFill>
                  <a:schemeClr val="bg1"/>
                </a:solidFill>
                <a:latin typeface="Copperplate Gothic Bold" pitchFamily="34" charset="0"/>
              </a:rPr>
              <a:t>The Natural Greenhouse Effect</a:t>
            </a: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506" name="Picture 2" descr="http://131.91.162.18/nasa/files/images/Energy/GreenhouseEffect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1600200"/>
            <a:ext cx="2819400" cy="2328716"/>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131.91.162.18/nasa/files/images/Energy/GreenhouseEffect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0400" y="1610139"/>
            <a:ext cx="2819400" cy="232871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131.91.162.18/nasa/files/images/Energy/GreenhouseEffect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8461" y="1610139"/>
            <a:ext cx="2807367" cy="2318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3962400"/>
            <a:ext cx="2971800" cy="2308324"/>
          </a:xfrm>
          <a:prstGeom prst="rect">
            <a:avLst/>
          </a:prstGeom>
          <a:noFill/>
        </p:spPr>
        <p:txBody>
          <a:bodyPr wrap="square" rtlCol="0">
            <a:spAutoFit/>
          </a:bodyPr>
          <a:lstStyle/>
          <a:p>
            <a:r>
              <a:rPr lang="en-US" dirty="0"/>
              <a:t>The sun’s visible wavelengths of radiation pass easily through the atmosphere and reach Earth. Approximately 51% of this sunlight is absorbed at Earth’s surface by the land, water, and vegetation. </a:t>
            </a:r>
          </a:p>
        </p:txBody>
      </p:sp>
      <p:sp>
        <p:nvSpPr>
          <p:cNvPr id="12" name="TextBox 11"/>
          <p:cNvSpPr txBox="1"/>
          <p:nvPr/>
        </p:nvSpPr>
        <p:spPr>
          <a:xfrm>
            <a:off x="3200400" y="3951567"/>
            <a:ext cx="2819400" cy="1477328"/>
          </a:xfrm>
          <a:prstGeom prst="rect">
            <a:avLst/>
          </a:prstGeom>
          <a:noFill/>
        </p:spPr>
        <p:txBody>
          <a:bodyPr wrap="square" rtlCol="0">
            <a:spAutoFit/>
          </a:bodyPr>
          <a:lstStyle/>
          <a:p>
            <a:r>
              <a:rPr lang="en-US" dirty="0"/>
              <a:t>Some of this energy is emitted from the Earth’s surface back into space in the form of infrared radiation. </a:t>
            </a:r>
          </a:p>
        </p:txBody>
      </p:sp>
      <p:sp>
        <p:nvSpPr>
          <p:cNvPr id="13" name="TextBox 12"/>
          <p:cNvSpPr txBox="1"/>
          <p:nvPr/>
        </p:nvSpPr>
        <p:spPr>
          <a:xfrm>
            <a:off x="6255026" y="3951567"/>
            <a:ext cx="2888974" cy="2862322"/>
          </a:xfrm>
          <a:prstGeom prst="rect">
            <a:avLst/>
          </a:prstGeom>
          <a:noFill/>
        </p:spPr>
        <p:txBody>
          <a:bodyPr wrap="square" rtlCol="0">
            <a:spAutoFit/>
          </a:bodyPr>
          <a:lstStyle/>
          <a:p>
            <a:r>
              <a:rPr lang="en-US" dirty="0"/>
              <a:t>Much of this infrared radiation does not reach space, however, because it is absorbed by greenhouse gases in atmosphere, and is then emitted as infrared radiation back toward the Earth’s surface. This process is known as the </a:t>
            </a:r>
            <a:r>
              <a:rPr lang="en-US" b="1" dirty="0"/>
              <a:t>greenhouse effect</a:t>
            </a:r>
            <a:r>
              <a:rPr lang="en-US" dirty="0"/>
              <a:t>.</a:t>
            </a:r>
          </a:p>
        </p:txBody>
      </p:sp>
    </p:spTree>
    <p:extLst>
      <p:ext uri="{BB962C8B-B14F-4D97-AF65-F5344CB8AC3E}">
        <p14:creationId xmlns:p14="http://schemas.microsoft.com/office/powerpoint/2010/main" val="1706627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953000"/>
          </a:xfrm>
        </p:spPr>
        <p:txBody>
          <a:bodyPr>
            <a:noAutofit/>
          </a:bodyPr>
          <a:lstStyle/>
          <a:p>
            <a:pPr lvl="0"/>
            <a:r>
              <a:rPr lang="en-US" sz="2400" dirty="0"/>
              <a:t>Calculate Earth’s global radiation balance by analyzing the amount of incoming solar radiation and outgoing terrestrial radiation. </a:t>
            </a:r>
          </a:p>
          <a:p>
            <a:pPr lvl="0"/>
            <a:r>
              <a:rPr lang="en-US" sz="2400" dirty="0"/>
              <a:t>Explain why some greenhouse gases are more effective absorbers of infrared radiation. </a:t>
            </a:r>
          </a:p>
          <a:p>
            <a:pPr lvl="0"/>
            <a:r>
              <a:rPr lang="en-US" sz="2400" dirty="0"/>
              <a:t>Explain the relationship between Earth’s energy budget and the global average temperature of Earth.</a:t>
            </a:r>
          </a:p>
          <a:p>
            <a:pPr lvl="0"/>
            <a:r>
              <a:rPr lang="en-US" sz="2400" dirty="0"/>
              <a:t>Explain how the greenhouse effect works.</a:t>
            </a:r>
          </a:p>
          <a:p>
            <a:pPr lvl="0"/>
            <a:r>
              <a:rPr lang="en-US" sz="2400" dirty="0"/>
              <a:t>Differentiate between the natural greenhouse effect and an amplified greenhouse effect.</a:t>
            </a:r>
          </a:p>
        </p:txBody>
      </p:sp>
      <p:sp>
        <p:nvSpPr>
          <p:cNvPr id="4" name="TextBox 3"/>
          <p:cNvSpPr txBox="1"/>
          <p:nvPr/>
        </p:nvSpPr>
        <p:spPr>
          <a:xfrm>
            <a:off x="228600" y="1295400"/>
            <a:ext cx="1193781" cy="369332"/>
          </a:xfrm>
          <a:prstGeom prst="rect">
            <a:avLst/>
          </a:prstGeom>
          <a:noFill/>
        </p:spPr>
        <p:txBody>
          <a:bodyPr wrap="none" rtlCol="0">
            <a:spAutoFit/>
          </a:bodyPr>
          <a:lstStyle/>
          <a:p>
            <a:r>
              <a:rPr lang="en-US" i="1" dirty="0" smtClean="0"/>
              <a:t>Continued</a:t>
            </a:r>
            <a:endParaRPr lang="en-US" i="1" dirty="0"/>
          </a:p>
        </p:txBody>
      </p:sp>
      <p:sp>
        <p:nvSpPr>
          <p:cNvPr id="5" name="Title 4"/>
          <p:cNvSpPr>
            <a:spLocks noGrp="1"/>
          </p:cNvSpPr>
          <p:nvPr>
            <p:ph type="title"/>
          </p:nvPr>
        </p:nvSpPr>
        <p:spPr/>
        <p:txBody>
          <a:bodyPr/>
          <a:lstStyle/>
          <a:p>
            <a:endParaRPr lang="en-US"/>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9" name="Title 1"/>
          <p:cNvSpPr txBox="1">
            <a:spLocks/>
          </p:cNvSpPr>
          <p:nvPr/>
        </p:nvSpPr>
        <p:spPr>
          <a:xfrm>
            <a:off x="1828800" y="152400"/>
            <a:ext cx="72390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solidFill>
                  <a:schemeClr val="bg1"/>
                </a:solidFill>
                <a:latin typeface="Copperplate Gothic Bold" pitchFamily="34" charset="0"/>
              </a:rPr>
              <a:t>What You Will Be Able To Do After This Module </a:t>
            </a:r>
            <a:endParaRPr lang="en-US" sz="3200" dirty="0">
              <a:solidFill>
                <a:schemeClr val="bg1"/>
              </a:solidFill>
              <a:latin typeface="Copperplate Gothic Bold" pitchFamily="34" charset="0"/>
            </a:endParaRPr>
          </a:p>
        </p:txBody>
      </p:sp>
    </p:spTree>
    <p:extLst>
      <p:ext uri="{BB962C8B-B14F-4D97-AF65-F5344CB8AC3E}">
        <p14:creationId xmlns:p14="http://schemas.microsoft.com/office/powerpoint/2010/main" val="1996107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676400" y="87243"/>
            <a:ext cx="7467600" cy="1143000"/>
          </a:xfrm>
        </p:spPr>
        <p:txBody>
          <a:bodyPr>
            <a:noAutofit/>
          </a:bodyPr>
          <a:lstStyle/>
          <a:p>
            <a:r>
              <a:rPr lang="en-US" sz="3200" dirty="0" smtClean="0">
                <a:solidFill>
                  <a:schemeClr val="bg1"/>
                </a:solidFill>
                <a:latin typeface="Copperplate Gothic Bold" pitchFamily="34" charset="0"/>
              </a:rPr>
              <a:t>Natural Vs. </a:t>
            </a:r>
            <a:r>
              <a:rPr lang="en-US" sz="3200" dirty="0" smtClean="0">
                <a:solidFill>
                  <a:schemeClr val="bg1"/>
                </a:solidFill>
                <a:latin typeface="Copperplate Gothic Bold" pitchFamily="34" charset="0"/>
              </a:rPr>
              <a:t>Amplified </a:t>
            </a:r>
            <a:r>
              <a:rPr lang="en-US" sz="3200" dirty="0" smtClean="0">
                <a:solidFill>
                  <a:schemeClr val="bg1"/>
                </a:solidFill>
                <a:latin typeface="Copperplate Gothic Bold" pitchFamily="34" charset="0"/>
              </a:rPr>
              <a:t>Greenhouse </a:t>
            </a:r>
            <a:r>
              <a:rPr lang="en-US" sz="3200" dirty="0">
                <a:solidFill>
                  <a:schemeClr val="bg1"/>
                </a:solidFill>
                <a:latin typeface="Copperplate Gothic Bold" pitchFamily="34" charset="0"/>
              </a:rPr>
              <a:t>Effect</a:t>
            </a:r>
          </a:p>
        </p:txBody>
      </p:sp>
      <p:cxnSp>
        <p:nvCxnSpPr>
          <p:cNvPr id="9" name="Straight Connector 8"/>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750" y="5410200"/>
            <a:ext cx="8572500" cy="923330"/>
          </a:xfrm>
          <a:prstGeom prst="rect">
            <a:avLst/>
          </a:prstGeom>
          <a:noFill/>
        </p:spPr>
        <p:txBody>
          <a:bodyPr wrap="square" rtlCol="0">
            <a:spAutoFit/>
          </a:bodyPr>
          <a:lstStyle/>
          <a:p>
            <a:r>
              <a:rPr lang="en-US" dirty="0"/>
              <a:t>Certain human activities emit additional greenhouse gases to the atmosphere and increase the amount of heat that gets absorbed before escaping to space, thus enhancing the greenhouse effect and amplifying the warming of the earth. </a:t>
            </a:r>
          </a:p>
        </p:txBody>
      </p:sp>
      <p:pic>
        <p:nvPicPr>
          <p:cNvPr id="24578" name="Picture 2" descr="http://131.91.162.18/nasa/files/images/Energy/GreenhouseEffect3-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1828800"/>
            <a:ext cx="85725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444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31.91.162.18/nasa/sites/default/files/images/EarthsAtmostphere/1WaterPlan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6400" y="1676400"/>
            <a:ext cx="3048000" cy="2286001"/>
          </a:xfrm>
          <a:prstGeom prst="rect">
            <a:avLst/>
          </a:prstGeom>
          <a:ln>
            <a:noFill/>
          </a:ln>
          <a:effectLst>
            <a:outerShdw blurRad="292100" dist="139700" dir="2700000" algn="tl" rotWithShape="0">
              <a:srgbClr val="333333">
                <a:alpha val="65000"/>
              </a:srgbClr>
            </a:outerShdw>
          </a:effectLst>
        </p:spPr>
      </p:pic>
      <p:pic>
        <p:nvPicPr>
          <p:cNvPr id="20484" name="Picture 4" descr="http://131.91.162.18/nasa/sites/default/files/images/EarthsAtmostphere/2PlanetsinSolarSyste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4267200"/>
            <a:ext cx="3048000" cy="2286001"/>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28600" y="1905000"/>
            <a:ext cx="4876800" cy="4524315"/>
          </a:xfrm>
          <a:prstGeom prst="rect">
            <a:avLst/>
          </a:prstGeom>
          <a:noFill/>
        </p:spPr>
        <p:txBody>
          <a:bodyPr wrap="square" rtlCol="0">
            <a:spAutoFit/>
          </a:bodyPr>
          <a:lstStyle/>
          <a:p>
            <a:r>
              <a:rPr lang="en-US" dirty="0" smtClean="0"/>
              <a:t>With 71% of its surface covered by a relatively thin layer of water (some of it frozen), Earth is the only planet in our solar system that appears capable of supporting higher forms of life. </a:t>
            </a:r>
          </a:p>
          <a:p>
            <a:pPr>
              <a:buFont typeface="Arial" pitchFamily="34" charset="0"/>
              <a:buChar char="•"/>
            </a:pPr>
            <a:endParaRPr lang="en-US" dirty="0"/>
          </a:p>
          <a:p>
            <a:r>
              <a:rPr lang="en-US" dirty="0" smtClean="0"/>
              <a:t>The other planets in our solar system have compositions and conditions very different from Earth’s.</a:t>
            </a:r>
          </a:p>
          <a:p>
            <a:pPr>
              <a:buFont typeface="Arial" pitchFamily="34" charset="0"/>
              <a:buChar char="•"/>
            </a:pPr>
            <a:endParaRPr lang="en-US" dirty="0"/>
          </a:p>
          <a:p>
            <a:r>
              <a:rPr lang="en-US" dirty="0" smtClean="0"/>
              <a:t>Venus, for example, has an average temperature of 450°C due to its relatively thick atmosphere consisting mostly of carbon dioxide.</a:t>
            </a:r>
          </a:p>
          <a:p>
            <a:pPr>
              <a:buFont typeface="Arial" pitchFamily="34" charset="0"/>
              <a:buChar char="•"/>
            </a:pPr>
            <a:endParaRPr lang="en-US" dirty="0"/>
          </a:p>
          <a:p>
            <a:r>
              <a:rPr lang="en-US" dirty="0" smtClean="0"/>
              <a:t>Mars has a thin atmosphere with a very small percentage of carbon dioxide, making it much colder than Earth.</a:t>
            </a:r>
            <a:endParaRPr lang="en-US"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599" y="59082"/>
            <a:ext cx="7374835" cy="1143000"/>
          </a:xfrm>
        </p:spPr>
        <p:txBody>
          <a:bodyPr>
            <a:normAutofit fontScale="90000"/>
          </a:bodyPr>
          <a:lstStyle/>
          <a:p>
            <a:r>
              <a:rPr lang="en-US" dirty="0" smtClean="0">
                <a:solidFill>
                  <a:schemeClr val="bg1"/>
                </a:solidFill>
                <a:latin typeface="Copperplate Gothic Bold" pitchFamily="34" charset="0"/>
              </a:rPr>
              <a:t/>
            </a:r>
            <a:br>
              <a:rPr lang="en-US" dirty="0" smtClean="0">
                <a:solidFill>
                  <a:schemeClr val="bg1"/>
                </a:solidFill>
                <a:latin typeface="Copperplate Gothic Bold" pitchFamily="34" charset="0"/>
              </a:rPr>
            </a:br>
            <a:r>
              <a:rPr lang="en-US" dirty="0" smtClean="0">
                <a:solidFill>
                  <a:schemeClr val="bg1"/>
                </a:solidFill>
                <a:latin typeface="Copperplate Gothic Bold" pitchFamily="34" charset="0"/>
              </a:rPr>
              <a:t>The Atmosphere</a:t>
            </a:r>
            <a:br>
              <a:rPr lang="en-US" dirty="0" smtClean="0">
                <a:solidFill>
                  <a:schemeClr val="bg1"/>
                </a:solidFill>
                <a:latin typeface="Copperplate Gothic Bold" pitchFamily="34" charset="0"/>
              </a:rPr>
            </a:br>
            <a:endParaRPr lang="en-US"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pic>
        <p:nvPicPr>
          <p:cNvPr id="21506" name="Picture 2" descr="http://131.91.162.18/nasa/sites/default/files/images/EarthsAtmostphere/4BirthofPlan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6400" y="1610139"/>
            <a:ext cx="3276600" cy="2459182"/>
          </a:xfrm>
          <a:prstGeom prst="rect">
            <a:avLst/>
          </a:prstGeom>
          <a:ln>
            <a:noFill/>
          </a:ln>
          <a:effectLst>
            <a:outerShdw blurRad="292100" dist="139700" dir="2700000" algn="tl" rotWithShape="0">
              <a:srgbClr val="333333">
                <a:alpha val="65000"/>
              </a:srgbClr>
            </a:outerShdw>
          </a:effectLst>
        </p:spPr>
      </p:pic>
      <p:pic>
        <p:nvPicPr>
          <p:cNvPr id="21510" name="Picture 6" descr="http://131.91.162.18/nasa/files/images/Energy/clouds.jpg"/>
          <p:cNvPicPr>
            <a:picLocks noChangeAspect="1" noChangeArrowheads="1"/>
          </p:cNvPicPr>
          <p:nvPr/>
        </p:nvPicPr>
        <p:blipFill>
          <a:blip r:embed="rId3" cstate="print"/>
          <a:srcRect/>
          <a:stretch>
            <a:fillRect/>
          </a:stretch>
        </p:blipFill>
        <p:spPr bwMode="auto">
          <a:xfrm>
            <a:off x="5486400" y="4343400"/>
            <a:ext cx="3276600" cy="216882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52400" y="1600200"/>
            <a:ext cx="5257800" cy="5847755"/>
          </a:xfrm>
          <a:prstGeom prst="rect">
            <a:avLst/>
          </a:prstGeom>
          <a:noFill/>
        </p:spPr>
        <p:txBody>
          <a:bodyPr wrap="square" rtlCol="0">
            <a:spAutoFit/>
          </a:bodyPr>
          <a:lstStyle/>
          <a:p>
            <a:r>
              <a:rPr lang="en-US" sz="1600" dirty="0" smtClean="0"/>
              <a:t>Scientists theorize that a lot of debris or meteorites from space bombarded Earth, which caused the outer layer of Earth to melt. After the bombardment stopped, Earth began to cool.</a:t>
            </a:r>
          </a:p>
          <a:p>
            <a:pPr>
              <a:buFont typeface="Arial" pitchFamily="34" charset="0"/>
              <a:buChar char="•"/>
            </a:pPr>
            <a:endParaRPr lang="en-US" sz="1600" dirty="0"/>
          </a:p>
          <a:p>
            <a:r>
              <a:rPr lang="en-US" sz="1600" dirty="0" smtClean="0"/>
              <a:t>As the molten surface became solid, gases were released into the atmosphere. These gases consisted mostly carbon dioxide (CO</a:t>
            </a:r>
            <a:r>
              <a:rPr lang="en-US" sz="1600" baseline="-25000" dirty="0" smtClean="0"/>
              <a:t>2</a:t>
            </a:r>
            <a:r>
              <a:rPr lang="en-US" sz="1600" dirty="0" smtClean="0"/>
              <a:t>), with some nitrogen (N</a:t>
            </a:r>
            <a:r>
              <a:rPr lang="en-US" sz="1600" baseline="-25000" dirty="0" smtClean="0"/>
              <a:t>2</a:t>
            </a:r>
            <a:r>
              <a:rPr lang="en-US" sz="1600" dirty="0" smtClean="0"/>
              <a:t>) and water vapor (H</a:t>
            </a:r>
            <a:r>
              <a:rPr lang="en-US" sz="1600" baseline="-25000" dirty="0" smtClean="0"/>
              <a:t>2</a:t>
            </a:r>
            <a:r>
              <a:rPr lang="en-US" sz="1600" dirty="0" smtClean="0"/>
              <a:t>O), and other trace gases (methane, ammonia, sulfur dioxide, hydrochloric acid, and argon).</a:t>
            </a:r>
          </a:p>
          <a:p>
            <a:pPr>
              <a:buFont typeface="Arial" pitchFamily="34" charset="0"/>
              <a:buChar char="•"/>
            </a:pPr>
            <a:endParaRPr lang="en-US" sz="1600" dirty="0"/>
          </a:p>
          <a:p>
            <a:r>
              <a:rPr lang="en-US" sz="1600" dirty="0" smtClean="0"/>
              <a:t>As Earth continued to cool, the water vapor condensed to form clouds, and great rains began. The oceans formed, and the amount of water vapor and carbon dioxide in the atmosphere, in turn, decreased, leaving Earth with a nitrogen-rich atmosphere.</a:t>
            </a:r>
          </a:p>
          <a:p>
            <a:pPr>
              <a:buFont typeface="Arial" pitchFamily="34" charset="0"/>
              <a:buChar char="•"/>
            </a:pPr>
            <a:endParaRPr lang="en-US" sz="1600" dirty="0"/>
          </a:p>
          <a:p>
            <a:r>
              <a:rPr lang="en-US" sz="1600" dirty="0" smtClean="0"/>
              <a:t>Eventually, approximately 2.7 billion years ago, ancient organisms evolved to use carbon dioxide, water, and sunlight to make their food energy and release oxygen (known as photosynthesis).</a:t>
            </a:r>
          </a:p>
          <a:p>
            <a:pPr>
              <a:buFont typeface="Arial" pitchFamily="34" charset="0"/>
              <a:buChar char="•"/>
            </a:pPr>
            <a:endParaRPr lang="en-US" dirty="0"/>
          </a:p>
          <a:p>
            <a:endParaRPr lang="en-US" dirty="0"/>
          </a:p>
        </p:txBody>
      </p:sp>
      <p:sp>
        <p:nvSpPr>
          <p:cNvPr id="2" name="Title 1"/>
          <p:cNvSpPr>
            <a:spLocks noGrp="1"/>
          </p:cNvSpPr>
          <p:nvPr>
            <p:ph type="title"/>
          </p:nvPr>
        </p:nvSpPr>
        <p:spPr>
          <a:xfrm>
            <a:off x="1752600" y="90219"/>
            <a:ext cx="7301948" cy="1143000"/>
          </a:xfrm>
        </p:spPr>
        <p:txBody>
          <a:bodyPr>
            <a:noAutofit/>
          </a:bodyPr>
          <a:lstStyle/>
          <a:p>
            <a:r>
              <a:rPr lang="en-US" sz="3200" dirty="0" smtClean="0">
                <a:solidFill>
                  <a:schemeClr val="bg1"/>
                </a:solidFill>
              </a:rPr>
              <a:t/>
            </a:r>
            <a:br>
              <a:rPr lang="en-US" sz="3200" dirty="0" smtClean="0">
                <a:solidFill>
                  <a:schemeClr val="bg1"/>
                </a:solidFill>
              </a:rPr>
            </a:br>
            <a:r>
              <a:rPr lang="en-US" sz="3200" dirty="0" smtClean="0">
                <a:solidFill>
                  <a:schemeClr val="bg1"/>
                </a:solidFill>
                <a:latin typeface="Copperplate Gothic Bold" pitchFamily="34" charset="0"/>
              </a:rPr>
              <a:t>What Was Earth’s Ancient Atmosphere Like?</a:t>
            </a: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131.91.162.18/nasa/sites/default/files/images/EarthsAtmostphere/GeologicHistory102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28650" y="1939454"/>
            <a:ext cx="7505700" cy="4312259"/>
          </a:xfrm>
          <a:prstGeom prst="rect">
            <a:avLst/>
          </a:prstGeom>
          <a:noFill/>
        </p:spPr>
      </p:pic>
      <p:sp>
        <p:nvSpPr>
          <p:cNvPr id="5" name="TextBox 4"/>
          <p:cNvSpPr txBox="1"/>
          <p:nvPr/>
        </p:nvSpPr>
        <p:spPr>
          <a:xfrm>
            <a:off x="220317" y="1396424"/>
            <a:ext cx="8382000" cy="584776"/>
          </a:xfrm>
          <a:prstGeom prst="rect">
            <a:avLst/>
          </a:prstGeom>
          <a:noFill/>
        </p:spPr>
        <p:txBody>
          <a:bodyPr wrap="square" rtlCol="0">
            <a:spAutoFit/>
          </a:bodyPr>
          <a:lstStyle/>
          <a:p>
            <a:pPr algn="ctr"/>
            <a:r>
              <a:rPr lang="en-US" sz="1600" dirty="0" smtClean="0"/>
              <a:t>The table shows Earth’s history over the past 4.6 billion years. The biological, geological, and climatic events appear in reverse chronological order. </a:t>
            </a:r>
            <a:endParaRPr lang="en-US" dirty="0"/>
          </a:p>
        </p:txBody>
      </p:sp>
      <p:sp>
        <p:nvSpPr>
          <p:cNvPr id="3" name="TextBox 2"/>
          <p:cNvSpPr txBox="1"/>
          <p:nvPr/>
        </p:nvSpPr>
        <p:spPr>
          <a:xfrm>
            <a:off x="381000" y="6248400"/>
            <a:ext cx="8001000" cy="646331"/>
          </a:xfrm>
          <a:prstGeom prst="rect">
            <a:avLst/>
          </a:prstGeom>
          <a:noFill/>
        </p:spPr>
        <p:txBody>
          <a:bodyPr wrap="square" rtlCol="0">
            <a:spAutoFit/>
          </a:bodyPr>
          <a:lstStyle/>
          <a:p>
            <a:pPr algn="ctr"/>
            <a:r>
              <a:rPr lang="en-US" dirty="0"/>
              <a:t>Notice that the amount of time in each era, period, and epoch varies and that for most of Earth’s history, life was limited to simple marine organisms.</a:t>
            </a:r>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2743200" y="152400"/>
            <a:ext cx="5257800" cy="792162"/>
          </a:xfrm>
        </p:spPr>
        <p:txBody>
          <a:bodyPr>
            <a:normAutofit fontScale="90000"/>
          </a:bodyPr>
          <a:lstStyle/>
          <a:p>
            <a:r>
              <a:rPr lang="en-US" b="1" dirty="0" smtClean="0">
                <a:solidFill>
                  <a:schemeClr val="bg1"/>
                </a:solidFill>
              </a:rPr>
              <a:t/>
            </a:r>
            <a:br>
              <a:rPr lang="en-US" b="1" dirty="0" smtClean="0">
                <a:solidFill>
                  <a:schemeClr val="bg1"/>
                </a:solidFill>
              </a:rPr>
            </a:br>
            <a:r>
              <a:rPr lang="en-US" sz="3600" b="1" dirty="0" smtClean="0">
                <a:solidFill>
                  <a:schemeClr val="bg1"/>
                </a:solidFill>
                <a:latin typeface="Copperplate Gothic Bold" pitchFamily="34" charset="0"/>
              </a:rPr>
              <a:t>A Brief Look at Earth’s History</a:t>
            </a:r>
            <a:br>
              <a:rPr lang="en-US" sz="3600" b="1" dirty="0" smtClean="0">
                <a:solidFill>
                  <a:schemeClr val="bg1"/>
                </a:solidFill>
                <a:latin typeface="Copperplate Gothic Bold" pitchFamily="34" charset="0"/>
              </a:rPr>
            </a:br>
            <a:endParaRPr lang="en-US" sz="36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131.91.162.18/nasa/sites/default/files/images/EarthsAtmostphere/3EarthGasPercentages.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701" r="100000">
                        <a14:foregroundMark x1="45534" y1="17062" x2="45534" y2="17062"/>
                        <a14:foregroundMark x1="46410" y1="22749" x2="46410" y2="22749"/>
                        <a14:foregroundMark x1="53240" y1="12322" x2="53240" y2="12322"/>
                        <a14:foregroundMark x1="49212" y1="9953" x2="68651" y2="10427"/>
                        <a14:foregroundMark x1="68827" y1="13033" x2="68827" y2="13033"/>
                        <a14:foregroundMark x1="68827" y1="13033" x2="49737" y2="12322"/>
                        <a14:foregroundMark x1="57618" y1="14929" x2="57268" y2="18720"/>
                        <a14:foregroundMark x1="57618" y1="18720" x2="61296" y2="19194"/>
                        <a14:foregroundMark x1="61296" y1="18957" x2="61296" y2="15166"/>
                        <a14:foregroundMark x1="61296" y1="15166" x2="61296" y2="15166"/>
                        <a14:foregroundMark x1="60245" y1="15166" x2="59370" y2="15166"/>
                        <a14:foregroundMark x1="46060" y1="18957" x2="46060" y2="18957"/>
                        <a14:foregroundMark x1="46585" y1="15403" x2="46585" y2="15403"/>
                      </a14:backgroundRemoval>
                    </a14:imgEffect>
                  </a14:imgLayer>
                </a14:imgProps>
              </a:ext>
            </a:extLst>
          </a:blip>
          <a:srcRect/>
          <a:stretch>
            <a:fillRect/>
          </a:stretch>
        </p:blipFill>
        <p:spPr bwMode="auto">
          <a:xfrm>
            <a:off x="4876800" y="1905000"/>
            <a:ext cx="3890534" cy="2875316"/>
          </a:xfrm>
          <a:prstGeom prst="rect">
            <a:avLst/>
          </a:prstGeom>
          <a:noFill/>
        </p:spPr>
      </p:pic>
      <p:sp>
        <p:nvSpPr>
          <p:cNvPr id="5" name="TextBox 4"/>
          <p:cNvSpPr txBox="1"/>
          <p:nvPr/>
        </p:nvSpPr>
        <p:spPr>
          <a:xfrm>
            <a:off x="304800" y="2057400"/>
            <a:ext cx="4419600" cy="4801315"/>
          </a:xfrm>
          <a:prstGeom prst="rect">
            <a:avLst/>
          </a:prstGeom>
          <a:noFill/>
        </p:spPr>
        <p:txBody>
          <a:bodyPr wrap="square" rtlCol="0">
            <a:spAutoFit/>
          </a:bodyPr>
          <a:lstStyle/>
          <a:p>
            <a:r>
              <a:rPr lang="en-US" dirty="0" smtClean="0"/>
              <a:t>Earth’s relatively thin atmosphere primarily consists of a mixture of nitrogen (78%) and oxygen (21%) gases.</a:t>
            </a:r>
          </a:p>
          <a:p>
            <a:pPr>
              <a:buFont typeface="Arial" pitchFamily="34" charset="0"/>
              <a:buChar char="•"/>
            </a:pPr>
            <a:endParaRPr lang="en-US" dirty="0"/>
          </a:p>
          <a:p>
            <a:r>
              <a:rPr lang="en-US" dirty="0" smtClean="0"/>
              <a:t>The remaining 1% contains several inactive gases (i.e., argon, neon, helium, hydrogen, and xenon) and several other gases that vary in concentration (i.e., water vapor, carbon dioxide, methane, nitrous oxide, ozone, and chlorofluorocarbons). </a:t>
            </a:r>
          </a:p>
          <a:p>
            <a:endParaRPr lang="en-US" dirty="0"/>
          </a:p>
          <a:p>
            <a:r>
              <a:rPr lang="en-US" dirty="0" smtClean="0">
                <a:solidFill>
                  <a:srgbClr val="FF0000"/>
                </a:solidFill>
              </a:rPr>
              <a:t>Although water vapor and carbon dioxide make up a very small amount of the gases in Earth’s atmosphere, they are very important because of their ability to absorb heat.</a:t>
            </a:r>
          </a:p>
          <a:p>
            <a:pPr>
              <a:buFont typeface="Arial" pitchFamily="34" charset="0"/>
              <a:buChar char="•"/>
            </a:pPr>
            <a:endParaRPr lang="en-US" dirty="0"/>
          </a:p>
          <a:p>
            <a:pPr>
              <a:buFont typeface="Arial" pitchFamily="34" charset="0"/>
              <a:buChar char="•"/>
            </a:pPr>
            <a:endParaRPr lang="en-US"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59082"/>
            <a:ext cx="7391400" cy="1143000"/>
          </a:xfrm>
        </p:spPr>
        <p:txBody>
          <a:bodyPr>
            <a:normAutofit fontScale="90000"/>
          </a:bodyPr>
          <a:lstStyle/>
          <a:p>
            <a:r>
              <a:rPr lang="en-US" b="1" dirty="0" smtClean="0">
                <a:solidFill>
                  <a:schemeClr val="bg1"/>
                </a:solidFill>
              </a:rPr>
              <a:t/>
            </a:r>
            <a:br>
              <a:rPr lang="en-US" b="1" dirty="0" smtClean="0">
                <a:solidFill>
                  <a:schemeClr val="bg1"/>
                </a:solidFill>
              </a:rPr>
            </a:br>
            <a:r>
              <a:rPr lang="en-US" sz="3600" b="1" dirty="0" smtClean="0">
                <a:solidFill>
                  <a:schemeClr val="bg1"/>
                </a:solidFill>
                <a:latin typeface="Copperplate Gothic Bold" pitchFamily="34" charset="0"/>
              </a:rPr>
              <a:t>Which Gases Make Up </a:t>
            </a:r>
            <a:br>
              <a:rPr lang="en-US" sz="3600" b="1" dirty="0" smtClean="0">
                <a:solidFill>
                  <a:schemeClr val="bg1"/>
                </a:solidFill>
                <a:latin typeface="Copperplate Gothic Bold" pitchFamily="34" charset="0"/>
              </a:rPr>
            </a:br>
            <a:r>
              <a:rPr lang="en-US" sz="3600" b="1" dirty="0" smtClean="0">
                <a:solidFill>
                  <a:schemeClr val="bg1"/>
                </a:solidFill>
                <a:latin typeface="Copperplate Gothic Bold" pitchFamily="34" charset="0"/>
              </a:rPr>
              <a:t>Earth’s Atmosphere?</a:t>
            </a:r>
            <a:r>
              <a:rPr lang="en-US" sz="3600" b="1" dirty="0" smtClean="0">
                <a:solidFill>
                  <a:schemeClr val="bg1"/>
                </a:solidFill>
              </a:rPr>
              <a:t/>
            </a:r>
            <a:br>
              <a:rPr lang="en-US" sz="3600" b="1" dirty="0" smtClean="0">
                <a:solidFill>
                  <a:schemeClr val="bg1"/>
                </a:solidFill>
              </a:rPr>
            </a:b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131.91.162.18/nasa/sites/default/files/images/EarthsAtmostphere/LayersOfAtmosphere%20copy.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91200" y="2100223"/>
            <a:ext cx="3200400" cy="468157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95470" y="1447800"/>
            <a:ext cx="8948530" cy="1107996"/>
          </a:xfrm>
          <a:prstGeom prst="rect">
            <a:avLst/>
          </a:prstGeom>
          <a:noFill/>
        </p:spPr>
        <p:txBody>
          <a:bodyPr wrap="square" rtlCol="0">
            <a:spAutoFit/>
          </a:bodyPr>
          <a:lstStyle/>
          <a:p>
            <a:r>
              <a:rPr lang="en-US" sz="1600" b="1" dirty="0" smtClean="0"/>
              <a:t>Earth’s atmosphere is relatively thin, extending up to at least 500 kilometers (300 miles) above the planet’s surface. The atmosphere is structured in different layers according mainly to variations in temperature. </a:t>
            </a:r>
          </a:p>
          <a:p>
            <a:endParaRPr lang="en-US" dirty="0"/>
          </a:p>
        </p:txBody>
      </p:sp>
      <p:sp>
        <p:nvSpPr>
          <p:cNvPr id="3" name="TextBox 2"/>
          <p:cNvSpPr txBox="1"/>
          <p:nvPr/>
        </p:nvSpPr>
        <p:spPr>
          <a:xfrm>
            <a:off x="168966" y="2260935"/>
            <a:ext cx="5410200" cy="5293757"/>
          </a:xfrm>
          <a:prstGeom prst="rect">
            <a:avLst/>
          </a:prstGeom>
          <a:noFill/>
        </p:spPr>
        <p:txBody>
          <a:bodyPr wrap="square" rtlCol="0">
            <a:spAutoFit/>
          </a:bodyPr>
          <a:lstStyle/>
          <a:p>
            <a:r>
              <a:rPr lang="en-US" sz="1600" b="1" dirty="0"/>
              <a:t>E</a:t>
            </a:r>
            <a:r>
              <a:rPr lang="en-US" sz="1600" b="1" dirty="0" smtClean="0"/>
              <a:t>xosphere </a:t>
            </a:r>
            <a:r>
              <a:rPr lang="en-US" sz="1600" dirty="0" smtClean="0"/>
              <a:t>– outermost </a:t>
            </a:r>
            <a:r>
              <a:rPr lang="en-US" sz="1600" dirty="0"/>
              <a:t>layer </a:t>
            </a:r>
            <a:r>
              <a:rPr lang="en-US" sz="1600" dirty="0" smtClean="0"/>
              <a:t>that extends to </a:t>
            </a:r>
            <a:r>
              <a:rPr lang="en-US" sz="1600" dirty="0"/>
              <a:t>10,000 kilometers (6,214 miles) above Earth’s surface. </a:t>
            </a:r>
            <a:r>
              <a:rPr lang="en-US" sz="1600" dirty="0" smtClean="0"/>
              <a:t>Atoms </a:t>
            </a:r>
            <a:r>
              <a:rPr lang="en-US" sz="1600" dirty="0"/>
              <a:t>and molecules escape into space, and higher altitude satellites orbit </a:t>
            </a:r>
            <a:r>
              <a:rPr lang="en-US" sz="1600" dirty="0" smtClean="0"/>
              <a:t>Earth here.</a:t>
            </a:r>
          </a:p>
          <a:p>
            <a:endParaRPr lang="en-US" sz="900" dirty="0" smtClean="0"/>
          </a:p>
          <a:p>
            <a:r>
              <a:rPr lang="en-US" sz="1600" b="1" dirty="0" smtClean="0"/>
              <a:t>Thermosphere</a:t>
            </a:r>
            <a:r>
              <a:rPr lang="en-US" sz="1600" dirty="0" smtClean="0"/>
              <a:t> - layer </a:t>
            </a:r>
            <a:r>
              <a:rPr lang="en-US" sz="1600" dirty="0"/>
              <a:t>above the mesosphere and extends approximately 600 kilometers (373 miles</a:t>
            </a:r>
            <a:r>
              <a:rPr lang="en-US" sz="1600" dirty="0" smtClean="0"/>
              <a:t>). Temperature increases because of the </a:t>
            </a:r>
            <a:r>
              <a:rPr lang="en-US" sz="1600" dirty="0"/>
              <a:t>absorption of UV and x-ray radiation and the impact of the solar </a:t>
            </a:r>
            <a:r>
              <a:rPr lang="en-US" sz="1600" dirty="0" smtClean="0"/>
              <a:t>wind. Low </a:t>
            </a:r>
            <a:r>
              <a:rPr lang="en-US" sz="1600" dirty="0"/>
              <a:t>Earth orbit (LEO) satellites — like the International Space Station — circle our planet in the thermosphere</a:t>
            </a:r>
            <a:r>
              <a:rPr lang="en-US" sz="1600" dirty="0" smtClean="0"/>
              <a:t>.</a:t>
            </a:r>
          </a:p>
          <a:p>
            <a:endParaRPr lang="en-US" sz="1000" dirty="0" smtClean="0"/>
          </a:p>
          <a:p>
            <a:r>
              <a:rPr lang="en-US" sz="1600" b="1" dirty="0" smtClean="0"/>
              <a:t>Mesosphere </a:t>
            </a:r>
            <a:r>
              <a:rPr lang="en-US" sz="1600" dirty="0" smtClean="0"/>
              <a:t>– layer which extends </a:t>
            </a:r>
            <a:r>
              <a:rPr lang="en-US" sz="1600" dirty="0"/>
              <a:t>to approximately 90 kilometers (56 miles) above the surface of </a:t>
            </a:r>
            <a:r>
              <a:rPr lang="en-US" sz="1600" dirty="0" smtClean="0"/>
              <a:t>Earth. Temperature decreases in part because of the </a:t>
            </a:r>
            <a:r>
              <a:rPr lang="en-US" sz="1600" dirty="0"/>
              <a:t>low concentration of </a:t>
            </a:r>
            <a:r>
              <a:rPr lang="en-US" sz="1600" dirty="0" smtClean="0"/>
              <a:t>ozone</a:t>
            </a:r>
            <a:r>
              <a:rPr lang="en-US" sz="1600" dirty="0"/>
              <a:t> </a:t>
            </a:r>
            <a:r>
              <a:rPr lang="en-US" sz="1600" dirty="0" smtClean="0"/>
              <a:t>(which absorbs </a:t>
            </a:r>
            <a:r>
              <a:rPr lang="en-US" sz="1600" dirty="0"/>
              <a:t>solar </a:t>
            </a:r>
            <a:r>
              <a:rPr lang="en-US" sz="1600" dirty="0" smtClean="0"/>
              <a:t>radiation).</a:t>
            </a:r>
          </a:p>
          <a:p>
            <a:endParaRPr lang="en-US" sz="1000" dirty="0"/>
          </a:p>
          <a:p>
            <a:r>
              <a:rPr lang="en-US" sz="1600" dirty="0" smtClean="0"/>
              <a:t>The lower layers (the </a:t>
            </a:r>
            <a:r>
              <a:rPr lang="en-US" sz="1600" b="1" dirty="0" smtClean="0"/>
              <a:t>stratosphere</a:t>
            </a:r>
            <a:r>
              <a:rPr lang="en-US" sz="1600" dirty="0" smtClean="0"/>
              <a:t> and </a:t>
            </a:r>
            <a:r>
              <a:rPr lang="en-US" sz="1600" b="1" dirty="0" smtClean="0"/>
              <a:t>troposphere</a:t>
            </a:r>
            <a:r>
              <a:rPr lang="en-US" sz="1600" dirty="0" smtClean="0"/>
              <a:t>) are described in more detail on the following slides.</a:t>
            </a:r>
            <a:endParaRPr lang="en-US" sz="1600" dirty="0"/>
          </a:p>
          <a:p>
            <a:endParaRPr lang="en-US" sz="1600" dirty="0" smtClean="0"/>
          </a:p>
          <a:p>
            <a:endParaRPr lang="en-US" sz="1600" dirty="0"/>
          </a:p>
          <a:p>
            <a:endParaRPr lang="en-US" sz="1600" dirty="0"/>
          </a:p>
        </p:txBody>
      </p:sp>
      <p:sp>
        <p:nvSpPr>
          <p:cNvPr id="6" name="Rectangle 5"/>
          <p:cNvSpPr/>
          <p:nvPr/>
        </p:nvSpPr>
        <p:spPr>
          <a:xfrm>
            <a:off x="0" y="0"/>
            <a:ext cx="9144000" cy="1317486"/>
          </a:xfrm>
          <a:prstGeom prst="rect">
            <a:avLst/>
          </a:prstGeom>
          <a:solidFill>
            <a:schemeClr val="tx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676400" y="-66261"/>
            <a:ext cx="0" cy="1393686"/>
          </a:xfrm>
          <a:prstGeom prst="line">
            <a:avLst/>
          </a:prstGeom>
          <a:ln w="508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0"/>
            <a:ext cx="1676400" cy="1323439"/>
          </a:xfrm>
          <a:prstGeom prst="rect">
            <a:avLst/>
          </a:prstGeom>
          <a:noFill/>
        </p:spPr>
        <p:txBody>
          <a:bodyPr wrap="square" rtlCol="0">
            <a:spAutoFit/>
          </a:bodyPr>
          <a:lstStyle/>
          <a:p>
            <a:pPr algn="ctr"/>
            <a:r>
              <a:rPr lang="en-US" sz="2000" dirty="0" smtClean="0">
                <a:solidFill>
                  <a:schemeClr val="bg1"/>
                </a:solidFill>
                <a:latin typeface="Copperplate Gothic Bold" pitchFamily="34" charset="0"/>
              </a:rPr>
              <a:t>Energy: The Driver of Climate</a:t>
            </a:r>
            <a:endParaRPr lang="en-US" sz="2000" dirty="0">
              <a:solidFill>
                <a:schemeClr val="bg1"/>
              </a:solidFill>
              <a:latin typeface="Copperplate Gothic Bold" pitchFamily="34" charset="0"/>
            </a:endParaRPr>
          </a:p>
        </p:txBody>
      </p:sp>
      <p:sp>
        <p:nvSpPr>
          <p:cNvPr id="2" name="Title 1"/>
          <p:cNvSpPr>
            <a:spLocks noGrp="1"/>
          </p:cNvSpPr>
          <p:nvPr>
            <p:ph type="title"/>
          </p:nvPr>
        </p:nvSpPr>
        <p:spPr>
          <a:xfrm>
            <a:off x="1752600" y="195382"/>
            <a:ext cx="7315200" cy="870399"/>
          </a:xfrm>
        </p:spPr>
        <p:txBody>
          <a:bodyPr>
            <a:noAutofit/>
          </a:bodyPr>
          <a:lstStyle/>
          <a:p>
            <a:r>
              <a:rPr lang="en-US" dirty="0" smtClean="0">
                <a:solidFill>
                  <a:schemeClr val="bg1"/>
                </a:solidFill>
              </a:rPr>
              <a:t/>
            </a:r>
            <a:br>
              <a:rPr lang="en-US" dirty="0" smtClean="0">
                <a:solidFill>
                  <a:schemeClr val="bg1"/>
                </a:solidFill>
              </a:rPr>
            </a:br>
            <a:r>
              <a:rPr lang="en-US" sz="3200" dirty="0" smtClean="0">
                <a:solidFill>
                  <a:schemeClr val="bg1"/>
                </a:solidFill>
                <a:latin typeface="Copperplate Gothic Bold" pitchFamily="34" charset="0"/>
              </a:rPr>
              <a:t>How is Earth's Atmosphere Structured?</a:t>
            </a:r>
            <a:br>
              <a:rPr lang="en-US" sz="3200" dirty="0" smtClean="0">
                <a:solidFill>
                  <a:schemeClr val="bg1"/>
                </a:solidFill>
                <a:latin typeface="Copperplate Gothic Bold" pitchFamily="34" charset="0"/>
              </a:rPr>
            </a:br>
            <a:endParaRPr lang="en-US" sz="3200" dirty="0">
              <a:solidFill>
                <a:schemeClr val="bg1"/>
              </a:solidFill>
              <a:latin typeface="Copperplate Gothic Bold"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5671</TotalTime>
  <Words>4138</Words>
  <Application>Microsoft Office PowerPoint</Application>
  <PresentationFormat>On-screen Show (4:3)</PresentationFormat>
  <Paragraphs>340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Energy:    The Driver of Climate </vt:lpstr>
      <vt:lpstr>Overview</vt:lpstr>
      <vt:lpstr>What You Will Be Able To Do After This Module </vt:lpstr>
      <vt:lpstr>PowerPoint Presentation</vt:lpstr>
      <vt:lpstr> The Atmosphere </vt:lpstr>
      <vt:lpstr> What Was Earth’s Ancient Atmosphere Like? </vt:lpstr>
      <vt:lpstr> A Brief Look at Earth’s History </vt:lpstr>
      <vt:lpstr> Which Gases Make Up  Earth’s Atmosphere? </vt:lpstr>
      <vt:lpstr> How is Earth's Atmosphere Structured? </vt:lpstr>
      <vt:lpstr>The Stratosphere</vt:lpstr>
      <vt:lpstr>The Ozone Hole</vt:lpstr>
      <vt:lpstr>The Troposphere</vt:lpstr>
      <vt:lpstr> Radiation from the Sun </vt:lpstr>
      <vt:lpstr> Electromagnetic Waves </vt:lpstr>
      <vt:lpstr> Electromagnetic Spectrum  </vt:lpstr>
      <vt:lpstr> The Sun’s Electromagnetic Spectrum </vt:lpstr>
      <vt:lpstr>PowerPoint Presentation</vt:lpstr>
      <vt:lpstr> The Correlation Between Temperature and Radiation </vt:lpstr>
      <vt:lpstr>Stefan-Boltzmann Law</vt:lpstr>
      <vt:lpstr>Wien’s Law</vt:lpstr>
      <vt:lpstr> Heat Transfer in Earth’s Atmosphere </vt:lpstr>
      <vt:lpstr>Conduction </vt:lpstr>
      <vt:lpstr>Convection</vt:lpstr>
      <vt:lpstr>Another Type of Heat Transfer –  Latent Heat</vt:lpstr>
      <vt:lpstr> Earth’s Energy Balance </vt:lpstr>
      <vt:lpstr> What Happens to Incoming Solar Radiation? </vt:lpstr>
      <vt:lpstr>Scattering</vt:lpstr>
      <vt:lpstr>Reflection </vt:lpstr>
      <vt:lpstr>Absorption </vt:lpstr>
      <vt:lpstr> Earth’s Global Radiation Balance</vt:lpstr>
      <vt:lpstr> How Do We Calculate Earth’s Global Radiation Balance? </vt:lpstr>
      <vt:lpstr>The Greenhouse Effect</vt:lpstr>
      <vt:lpstr>The Greenhouse Effect</vt:lpstr>
      <vt:lpstr> Earth's Greenhouse Gases </vt:lpstr>
      <vt:lpstr>Earth's Greenhouse Gases</vt:lpstr>
      <vt:lpstr>Earth's Greenhouse Gases</vt:lpstr>
      <vt:lpstr>Greenhouse Gas Absorption Wavelengths</vt:lpstr>
      <vt:lpstr>Greenhouse Gas Absorption Wavelengths</vt:lpstr>
      <vt:lpstr>The Natural Greenhouse Effect</vt:lpstr>
      <vt:lpstr>Natural Vs. Amplified Greenhouse Effect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The Driver of Climate</dc:title>
  <dc:creator>aedwards</dc:creator>
  <cp:lastModifiedBy>Alana Edwards</cp:lastModifiedBy>
  <cp:revision>46</cp:revision>
  <dcterms:created xsi:type="dcterms:W3CDTF">2013-04-12T15:00:02Z</dcterms:created>
  <dcterms:modified xsi:type="dcterms:W3CDTF">2013-10-07T14:48:44Z</dcterms:modified>
</cp:coreProperties>
</file>