
<file path=[Content_Types].xml><?xml version="1.0" encoding="utf-8"?>
<Types xmlns="http://schemas.openxmlformats.org/package/2006/content-types">
  <Default Extension="png" ContentType="image/png"/>
  <Default Extension="bin" ContentType="application/vnd.ms-office.activeX"/>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activeX/activeX1.xml" ContentType="application/vnd.ms-office.activeX+xml"/>
  <Override PartName="/ppt/activeX/activeX2.xml" ContentType="application/vnd.ms-office.activeX+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63" r:id="rId3"/>
    <p:sldId id="258" r:id="rId4"/>
    <p:sldId id="262" r:id="rId5"/>
    <p:sldId id="259" r:id="rId6"/>
    <p:sldId id="264" r:id="rId7"/>
    <p:sldId id="265" r:id="rId8"/>
    <p:sldId id="266" r:id="rId9"/>
    <p:sldId id="267" r:id="rId10"/>
    <p:sldId id="261" r:id="rId11"/>
    <p:sldId id="260" r:id="rId12"/>
    <p:sldId id="270" r:id="rId13"/>
    <p:sldId id="269" r:id="rId14"/>
    <p:sldId id="272" r:id="rId15"/>
    <p:sldId id="271" r:id="rId16"/>
    <p:sldId id="275" r:id="rId17"/>
    <p:sldId id="268" r:id="rId18"/>
    <p:sldId id="273" r:id="rId19"/>
    <p:sldId id="276" r:id="rId20"/>
    <p:sldId id="277" r:id="rId21"/>
    <p:sldId id="278" r:id="rId22"/>
    <p:sldId id="280" r:id="rId23"/>
    <p:sldId id="274" r:id="rId24"/>
    <p:sldId id="281" r:id="rId25"/>
    <p:sldId id="282" r:id="rId26"/>
    <p:sldId id="283" r:id="rId27"/>
    <p:sldId id="279" r:id="rId28"/>
    <p:sldId id="284" r:id="rId29"/>
    <p:sldId id="285" r:id="rId30"/>
    <p:sldId id="286"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EDEE"/>
    <a:srgbClr val="E7FDE9"/>
    <a:srgbClr val="D4DFF4"/>
    <a:srgbClr val="DAEFC1"/>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8" d="100"/>
          <a:sy n="108" d="100"/>
        </p:scale>
        <p:origin x="-144" y="21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2586A6-F932-44D9-A979-B5833BF4A7BA}" type="datetimeFigureOut">
              <a:rPr lang="en-US" smtClean="0"/>
              <a:t>10/31/2013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F733FB-81D3-4B3C-BE55-709F295FB28B}" type="slidenum">
              <a:rPr lang="en-US" smtClean="0"/>
              <a:t>‹#›</a:t>
            </a:fld>
            <a:endParaRPr lang="en-US"/>
          </a:p>
        </p:txBody>
      </p:sp>
    </p:spTree>
    <p:extLst>
      <p:ext uri="{BB962C8B-B14F-4D97-AF65-F5344CB8AC3E}">
        <p14:creationId xmlns:p14="http://schemas.microsoft.com/office/powerpoint/2010/main" val="36637771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F733FB-81D3-4B3C-BE55-709F295FB28B}" type="slidenum">
              <a:rPr lang="en-US" smtClean="0"/>
              <a:t>1</a:t>
            </a:fld>
            <a:endParaRPr lang="en-US"/>
          </a:p>
        </p:txBody>
      </p:sp>
    </p:spTree>
    <p:extLst>
      <p:ext uri="{BB962C8B-B14F-4D97-AF65-F5344CB8AC3E}">
        <p14:creationId xmlns:p14="http://schemas.microsoft.com/office/powerpoint/2010/main" val="24300296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F733FB-81D3-4B3C-BE55-709F295FB28B}" type="slidenum">
              <a:rPr lang="en-US" smtClean="0"/>
              <a:t>30</a:t>
            </a:fld>
            <a:endParaRPr lang="en-US"/>
          </a:p>
        </p:txBody>
      </p:sp>
    </p:spTree>
    <p:extLst>
      <p:ext uri="{BB962C8B-B14F-4D97-AF65-F5344CB8AC3E}">
        <p14:creationId xmlns:p14="http://schemas.microsoft.com/office/powerpoint/2010/main" val="39124181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BCB8C4E-6F7C-44AE-8B0F-1132D06BAEB4}" type="datetimeFigureOut">
              <a:rPr lang="en-US" smtClean="0"/>
              <a:t>10/31/2013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8EA846-A0E5-4EE7-A374-4597F2CEB42A}"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CB8C4E-6F7C-44AE-8B0F-1132D06BAEB4}" type="datetimeFigureOut">
              <a:rPr lang="en-US" smtClean="0"/>
              <a:t>10/31/2013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8EA846-A0E5-4EE7-A374-4597F2CEB42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CB8C4E-6F7C-44AE-8B0F-1132D06BAEB4}" type="datetimeFigureOut">
              <a:rPr lang="en-US" smtClean="0"/>
              <a:t>10/31/2013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8EA846-A0E5-4EE7-A374-4597F2CEB42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CB8C4E-6F7C-44AE-8B0F-1132D06BAEB4}" type="datetimeFigureOut">
              <a:rPr lang="en-US" smtClean="0"/>
              <a:t>10/31/2013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8EA846-A0E5-4EE7-A374-4597F2CEB42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CB8C4E-6F7C-44AE-8B0F-1132D06BAEB4}" type="datetimeFigureOut">
              <a:rPr lang="en-US" smtClean="0"/>
              <a:t>10/31/2013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8EA846-A0E5-4EE7-A374-4597F2CEB42A}"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BCB8C4E-6F7C-44AE-8B0F-1132D06BAEB4}" type="datetimeFigureOut">
              <a:rPr lang="en-US" smtClean="0"/>
              <a:t>10/31/2013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8EA846-A0E5-4EE7-A374-4597F2CEB42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BCB8C4E-6F7C-44AE-8B0F-1132D06BAEB4}" type="datetimeFigureOut">
              <a:rPr lang="en-US" smtClean="0"/>
              <a:t>10/31/2013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8EA846-A0E5-4EE7-A374-4597F2CEB42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BCB8C4E-6F7C-44AE-8B0F-1132D06BAEB4}" type="datetimeFigureOut">
              <a:rPr lang="en-US" smtClean="0"/>
              <a:t>10/31/2013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8EA846-A0E5-4EE7-A374-4597F2CEB42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CB8C4E-6F7C-44AE-8B0F-1132D06BAEB4}" type="datetimeFigureOut">
              <a:rPr lang="en-US" smtClean="0"/>
              <a:t>10/31/2013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8EA846-A0E5-4EE7-A374-4597F2CEB42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CB8C4E-6F7C-44AE-8B0F-1132D06BAEB4}" type="datetimeFigureOut">
              <a:rPr lang="en-US" smtClean="0"/>
              <a:t>10/31/2013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8EA846-A0E5-4EE7-A374-4597F2CEB42A}"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CB8C4E-6F7C-44AE-8B0F-1132D06BAEB4}" type="datetimeFigureOut">
              <a:rPr lang="en-US" smtClean="0"/>
              <a:t>10/31/2013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8EA846-A0E5-4EE7-A374-4597F2CEB42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32000">
              <a:srgbClr val="D4DFF4"/>
            </a:gs>
            <a:gs pos="62000">
              <a:srgbClr val="D2EDEE"/>
            </a:gs>
            <a:gs pos="100000">
              <a:srgbClr val="E7FDE9"/>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CB8C4E-6F7C-44AE-8B0F-1132D06BAEB4}" type="datetimeFigureOut">
              <a:rPr lang="en-US" smtClean="0"/>
              <a:t>10/31/2013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8EA846-A0E5-4EE7-A374-4597F2CEB42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1.xml"/><Relationship Id="rId1" Type="http://schemas.openxmlformats.org/officeDocument/2006/relationships/vmlDrawing" Target="../drawings/vmlDrawing1.v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2.xml"/><Relationship Id="rId1" Type="http://schemas.openxmlformats.org/officeDocument/2006/relationships/vmlDrawing" Target="../drawings/vmlDrawing2.vml"/><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esrl.noaa.gov/psd/map/clim/sst.anim.year.html"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0"/>
            <a:ext cx="7772400" cy="5638800"/>
          </a:xfrm>
        </p:spPr>
        <p:txBody>
          <a:bodyPr>
            <a:noAutofit/>
          </a:bodyPr>
          <a:lstStyle/>
          <a:p>
            <a:r>
              <a:rPr lang="en-US" sz="9600" dirty="0" smtClean="0">
                <a:latin typeface="Copperplate Gothic Bold" pitchFamily="34" charset="0"/>
              </a:rPr>
              <a:t>Causes    of   Climate Change </a:t>
            </a:r>
            <a:endParaRPr lang="en-US" sz="9600" dirty="0">
              <a:latin typeface="Copperplate Gothic Bold" pitchFamily="34" charset="0"/>
            </a:endParaRPr>
          </a:p>
        </p:txBody>
      </p:sp>
      <p:sp>
        <p:nvSpPr>
          <p:cNvPr id="3" name="Rectangle 2"/>
          <p:cNvSpPr/>
          <p:nvPr/>
        </p:nvSpPr>
        <p:spPr>
          <a:xfrm>
            <a:off x="152400" y="152400"/>
            <a:ext cx="8839200" cy="6553200"/>
          </a:xfrm>
          <a:prstGeom prst="rect">
            <a:avLst/>
          </a:prstGeom>
          <a:noFill/>
          <a:ln w="523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317486"/>
          </a:xfrm>
          <a:prstGeom prst="rect">
            <a:avLst/>
          </a:prstGeom>
          <a:solidFill>
            <a:schemeClr val="tx1"/>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66700" y="1524000"/>
            <a:ext cx="8610600" cy="1477328"/>
          </a:xfrm>
          <a:prstGeom prst="rect">
            <a:avLst/>
          </a:prstGeom>
          <a:noFill/>
        </p:spPr>
        <p:txBody>
          <a:bodyPr wrap="square" rtlCol="0">
            <a:spAutoFit/>
          </a:bodyPr>
          <a:lstStyle/>
          <a:p>
            <a:r>
              <a:rPr lang="en-US" dirty="0" smtClean="0"/>
              <a:t>Greenhouse </a:t>
            </a:r>
            <a:r>
              <a:rPr lang="en-US" dirty="0"/>
              <a:t>gases are effective absorbers of infrared radiation and have kept Earth at approximately 15°C (59°F). </a:t>
            </a:r>
            <a:endParaRPr lang="en-US" dirty="0" smtClean="0"/>
          </a:p>
          <a:p>
            <a:r>
              <a:rPr lang="en-US" dirty="0" smtClean="0"/>
              <a:t>Relatively </a:t>
            </a:r>
            <a:r>
              <a:rPr lang="en-US" dirty="0"/>
              <a:t>small changes in the amounts of greenhouse gases in Earth’s atmosphere can alter the balance between incoming and outgoing radiation, ultimately determining Earth’s climate. </a:t>
            </a:r>
          </a:p>
        </p:txBody>
      </p:sp>
      <p:sp>
        <p:nvSpPr>
          <p:cNvPr id="6" name="TextBox 5"/>
          <p:cNvSpPr txBox="1"/>
          <p:nvPr/>
        </p:nvSpPr>
        <p:spPr>
          <a:xfrm>
            <a:off x="1752600" y="0"/>
            <a:ext cx="7239000" cy="1323439"/>
          </a:xfrm>
          <a:prstGeom prst="rect">
            <a:avLst/>
          </a:prstGeom>
          <a:noFill/>
        </p:spPr>
        <p:txBody>
          <a:bodyPr wrap="square" rtlCol="0">
            <a:spAutoFit/>
          </a:bodyPr>
          <a:lstStyle/>
          <a:p>
            <a:pPr algn="ctr"/>
            <a:r>
              <a:rPr lang="en-US" sz="4000" dirty="0" smtClean="0">
                <a:solidFill>
                  <a:schemeClr val="bg1"/>
                </a:solidFill>
                <a:latin typeface="Copperplate Gothic Bold" pitchFamily="34" charset="0"/>
              </a:rPr>
              <a:t>Changes in Greenhouse Gases</a:t>
            </a:r>
            <a:endParaRPr lang="en-US" sz="4000" dirty="0">
              <a:solidFill>
                <a:schemeClr val="bg1"/>
              </a:solidFill>
              <a:latin typeface="Copperplate Gothic Bold" pitchFamily="34" charset="0"/>
            </a:endParaRPr>
          </a:p>
        </p:txBody>
      </p:sp>
      <p:cxnSp>
        <p:nvCxnSpPr>
          <p:cNvPr id="9" name="Straight Connector 8"/>
          <p:cNvCxnSpPr/>
          <p:nvPr/>
        </p:nvCxnSpPr>
        <p:spPr>
          <a:xfrm>
            <a:off x="1676400" y="-76200"/>
            <a:ext cx="0" cy="1393686"/>
          </a:xfrm>
          <a:prstGeom prst="line">
            <a:avLst/>
          </a:prstGeom>
          <a:ln w="50800">
            <a:solidFill>
              <a:schemeClr val="bg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0" y="0"/>
            <a:ext cx="1676400" cy="1323439"/>
          </a:xfrm>
          <a:prstGeom prst="rect">
            <a:avLst/>
          </a:prstGeom>
          <a:noFill/>
        </p:spPr>
        <p:txBody>
          <a:bodyPr wrap="square" rtlCol="0">
            <a:spAutoFit/>
          </a:bodyPr>
          <a:lstStyle/>
          <a:p>
            <a:pPr algn="ctr"/>
            <a:r>
              <a:rPr lang="en-US" sz="2000" dirty="0" smtClean="0">
                <a:solidFill>
                  <a:schemeClr val="bg1"/>
                </a:solidFill>
                <a:latin typeface="Copperplate Gothic Bold" pitchFamily="34" charset="0"/>
              </a:rPr>
              <a:t>CAUSES OF </a:t>
            </a:r>
            <a:r>
              <a:rPr lang="en-US" sz="2000" dirty="0">
                <a:solidFill>
                  <a:schemeClr val="bg1"/>
                </a:solidFill>
                <a:latin typeface="Copperplate Gothic Bold" pitchFamily="34" charset="0"/>
              </a:rPr>
              <a:t>CLIMATE CHANGE</a:t>
            </a:r>
          </a:p>
        </p:txBody>
      </p:sp>
      <p:grpSp>
        <p:nvGrpSpPr>
          <p:cNvPr id="7" name="Group 6"/>
          <p:cNvGrpSpPr/>
          <p:nvPr/>
        </p:nvGrpSpPr>
        <p:grpSpPr>
          <a:xfrm>
            <a:off x="409074" y="2819400"/>
            <a:ext cx="8468226" cy="3733800"/>
            <a:chOff x="0" y="142797"/>
            <a:chExt cx="5943600" cy="2627387"/>
          </a:xfrm>
        </p:grpSpPr>
        <p:pic>
          <p:nvPicPr>
            <p:cNvPr id="8" name="Picture 7" descr="Natural vs. Enhanced Greenhouse Effect"/>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350834"/>
              <a:ext cx="5943600" cy="2419350"/>
            </a:xfrm>
            <a:prstGeom prst="rect">
              <a:avLst/>
            </a:prstGeom>
            <a:noFill/>
            <a:ln>
              <a:noFill/>
            </a:ln>
          </p:spPr>
        </p:pic>
        <p:sp>
          <p:nvSpPr>
            <p:cNvPr id="10" name="Text Box 7174"/>
            <p:cNvSpPr txBox="1"/>
            <p:nvPr/>
          </p:nvSpPr>
          <p:spPr>
            <a:xfrm>
              <a:off x="0" y="142797"/>
              <a:ext cx="5943600" cy="184150"/>
            </a:xfrm>
            <a:prstGeom prst="rect">
              <a:avLst/>
            </a:prstGeom>
            <a:noFill/>
            <a:ln>
              <a:noFill/>
            </a:ln>
            <a:effectLst/>
          </p:spPr>
          <p:txBody>
            <a:bodyPr rot="0" spcFirstLastPara="0" vert="horz" wrap="square" lIns="0" tIns="0" rIns="0" bIns="0" numCol="1" spcCol="0" rtlCol="0" fromWordArt="0" anchor="t" anchorCtr="0" forceAA="0" compatLnSpc="1">
              <a:prstTxWarp prst="textNoShape">
                <a:avLst/>
              </a:prstTxWarp>
              <a:noAutofit/>
            </a:bodyPr>
            <a:lstStyle/>
            <a:p>
              <a:pPr marL="0" marR="0" algn="ctr">
                <a:spcBef>
                  <a:spcPts val="0"/>
                </a:spcBef>
                <a:spcAft>
                  <a:spcPts val="1000"/>
                </a:spcAft>
              </a:pPr>
              <a:r>
                <a:rPr lang="en-US" b="1" dirty="0">
                  <a:effectLst/>
                  <a:latin typeface="Calibri"/>
                  <a:ea typeface="Calibri"/>
                  <a:cs typeface="Times New Roman"/>
                </a:rPr>
                <a:t>Natural Vs. Amplified Greenhouse Effect</a:t>
              </a:r>
              <a:endParaRPr lang="en-US" sz="1100" b="1" dirty="0">
                <a:effectLst/>
                <a:latin typeface="Calibri"/>
                <a:ea typeface="Calibri"/>
                <a:cs typeface="Times New Roman"/>
              </a:endParaRPr>
            </a:p>
          </p:txBody>
        </p:sp>
      </p:grpSp>
    </p:spTree>
    <p:extLst>
      <p:ext uri="{BB962C8B-B14F-4D97-AF65-F5344CB8AC3E}">
        <p14:creationId xmlns:p14="http://schemas.microsoft.com/office/powerpoint/2010/main" val="19148549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317486"/>
          </a:xfrm>
          <a:prstGeom prst="rect">
            <a:avLst/>
          </a:prstGeom>
          <a:solidFill>
            <a:schemeClr val="tx1"/>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04800" y="2514600"/>
            <a:ext cx="4724400" cy="2862323"/>
          </a:xfrm>
          <a:prstGeom prst="rect">
            <a:avLst/>
          </a:prstGeom>
          <a:noFill/>
        </p:spPr>
        <p:txBody>
          <a:bodyPr wrap="square" rtlCol="0">
            <a:spAutoFit/>
          </a:bodyPr>
          <a:lstStyle/>
          <a:p>
            <a:r>
              <a:rPr lang="en-US" dirty="0"/>
              <a:t>The carbon cycle </a:t>
            </a:r>
            <a:r>
              <a:rPr lang="en-US" dirty="0" smtClean="0"/>
              <a:t>explains </a:t>
            </a:r>
            <a:r>
              <a:rPr lang="en-US" dirty="0"/>
              <a:t>the both the ways that carbon dioxide is produced and consumed through natural processes and the ways that humans are able to rapidly alter the cycle in very short spans of time. </a:t>
            </a:r>
            <a:endParaRPr lang="en-US" dirty="0" smtClean="0"/>
          </a:p>
          <a:p>
            <a:endParaRPr lang="en-US" dirty="0"/>
          </a:p>
          <a:p>
            <a:r>
              <a:rPr lang="en-US" b="1" dirty="0" smtClean="0"/>
              <a:t>Carbon </a:t>
            </a:r>
            <a:r>
              <a:rPr lang="en-US" b="1" dirty="0"/>
              <a:t>dioxide (CO</a:t>
            </a:r>
            <a:r>
              <a:rPr lang="en-US" b="1" baseline="-25000" dirty="0"/>
              <a:t>2</a:t>
            </a:r>
            <a:r>
              <a:rPr lang="en-US" b="1" dirty="0"/>
              <a:t>)</a:t>
            </a:r>
            <a:r>
              <a:rPr lang="en-US" dirty="0"/>
              <a:t>, the major greenhouse gas of concern, provides the </a:t>
            </a:r>
            <a:r>
              <a:rPr lang="en-US" b="1" dirty="0"/>
              <a:t>predominant way that carbon is cycled throughout natural reservoirs. </a:t>
            </a:r>
          </a:p>
          <a:p>
            <a:pPr>
              <a:buFont typeface="Arial" pitchFamily="34" charset="0"/>
              <a:buChar char="•"/>
            </a:pPr>
            <a:endParaRPr lang="en-US" dirty="0"/>
          </a:p>
        </p:txBody>
      </p:sp>
      <p:sp>
        <p:nvSpPr>
          <p:cNvPr id="6" name="TextBox 5"/>
          <p:cNvSpPr txBox="1"/>
          <p:nvPr/>
        </p:nvSpPr>
        <p:spPr>
          <a:xfrm>
            <a:off x="1752600" y="0"/>
            <a:ext cx="7239000" cy="1323439"/>
          </a:xfrm>
          <a:prstGeom prst="rect">
            <a:avLst/>
          </a:prstGeom>
          <a:noFill/>
        </p:spPr>
        <p:txBody>
          <a:bodyPr wrap="square" rtlCol="0">
            <a:spAutoFit/>
          </a:bodyPr>
          <a:lstStyle/>
          <a:p>
            <a:pPr algn="ctr"/>
            <a:r>
              <a:rPr lang="en-US" sz="4000" dirty="0" smtClean="0">
                <a:solidFill>
                  <a:schemeClr val="bg1"/>
                </a:solidFill>
                <a:latin typeface="Copperplate Gothic Bold" pitchFamily="34" charset="0"/>
              </a:rPr>
              <a:t>The Carbon Dioxide Story</a:t>
            </a:r>
            <a:endParaRPr lang="en-US" sz="4000" dirty="0">
              <a:solidFill>
                <a:schemeClr val="bg1"/>
              </a:solidFill>
              <a:latin typeface="Copperplate Gothic Bold" pitchFamily="34" charset="0"/>
            </a:endParaRPr>
          </a:p>
        </p:txBody>
      </p:sp>
      <p:cxnSp>
        <p:nvCxnSpPr>
          <p:cNvPr id="9" name="Straight Connector 8"/>
          <p:cNvCxnSpPr/>
          <p:nvPr/>
        </p:nvCxnSpPr>
        <p:spPr>
          <a:xfrm>
            <a:off x="1676400" y="-76200"/>
            <a:ext cx="0" cy="1393686"/>
          </a:xfrm>
          <a:prstGeom prst="line">
            <a:avLst/>
          </a:prstGeom>
          <a:ln w="50800">
            <a:solidFill>
              <a:schemeClr val="bg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0" y="0"/>
            <a:ext cx="1676400" cy="1323439"/>
          </a:xfrm>
          <a:prstGeom prst="rect">
            <a:avLst/>
          </a:prstGeom>
          <a:noFill/>
        </p:spPr>
        <p:txBody>
          <a:bodyPr wrap="square" rtlCol="0">
            <a:spAutoFit/>
          </a:bodyPr>
          <a:lstStyle/>
          <a:p>
            <a:pPr algn="ctr"/>
            <a:r>
              <a:rPr lang="en-US" sz="2000" dirty="0" smtClean="0">
                <a:solidFill>
                  <a:schemeClr val="bg1"/>
                </a:solidFill>
                <a:latin typeface="Copperplate Gothic Bold" pitchFamily="34" charset="0"/>
              </a:rPr>
              <a:t>CAUSES OF </a:t>
            </a:r>
            <a:r>
              <a:rPr lang="en-US" sz="2000" dirty="0">
                <a:solidFill>
                  <a:schemeClr val="bg1"/>
                </a:solidFill>
                <a:latin typeface="Copperplate Gothic Bold" pitchFamily="34" charset="0"/>
              </a:rPr>
              <a:t>CLIMATE CHANGE</a:t>
            </a:r>
          </a:p>
        </p:txBody>
      </p:sp>
      <p:grpSp>
        <p:nvGrpSpPr>
          <p:cNvPr id="7" name="Group 6"/>
          <p:cNvGrpSpPr/>
          <p:nvPr/>
        </p:nvGrpSpPr>
        <p:grpSpPr>
          <a:xfrm>
            <a:off x="5505502" y="1912166"/>
            <a:ext cx="3244798" cy="3595859"/>
            <a:chOff x="0" y="0"/>
            <a:chExt cx="1739900" cy="1928143"/>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bwMode="auto">
            <a:xfrm>
              <a:off x="0" y="0"/>
              <a:ext cx="1739900" cy="1784350"/>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
          <p:nvSpPr>
            <p:cNvPr id="10" name="Text Box 31"/>
            <p:cNvSpPr txBox="1"/>
            <p:nvPr/>
          </p:nvSpPr>
          <p:spPr>
            <a:xfrm>
              <a:off x="0" y="1841500"/>
              <a:ext cx="1739900" cy="86643"/>
            </a:xfrm>
            <a:prstGeom prst="rect">
              <a:avLst/>
            </a:prstGeom>
            <a:noFill/>
            <a:ln>
              <a:noFill/>
            </a:ln>
            <a:effectLst/>
          </p:spPr>
          <p:txBody>
            <a:bodyPr rot="0" spcFirstLastPara="0" vert="horz" wrap="square" lIns="0" tIns="0" rIns="0" bIns="0" numCol="1" spcCol="0" rtlCol="0" fromWordArt="0" anchor="t" anchorCtr="0" forceAA="0" compatLnSpc="1">
              <a:prstTxWarp prst="textNoShape">
                <a:avLst/>
              </a:prstTxWarp>
              <a:spAutoFit/>
            </a:bodyPr>
            <a:lstStyle/>
            <a:p>
              <a:pPr marL="0" marR="0" algn="r">
                <a:spcBef>
                  <a:spcPts val="0"/>
                </a:spcBef>
                <a:spcAft>
                  <a:spcPts val="1000"/>
                </a:spcAft>
              </a:pPr>
              <a:r>
                <a:rPr lang="en-US" sz="1050" b="1" i="1" dirty="0">
                  <a:effectLst/>
                  <a:latin typeface="Calibri"/>
                  <a:ea typeface="Calibri"/>
                  <a:cs typeface="Times New Roman"/>
                </a:rPr>
                <a:t>Carbon Atom with 6 electrons, 6 protons and 6 neutrons</a:t>
              </a:r>
              <a:endParaRPr lang="en-US" sz="1050" b="1" dirty="0">
                <a:effectLst/>
                <a:latin typeface="Calibri"/>
                <a:ea typeface="Calibri"/>
                <a:cs typeface="Times New Roman"/>
              </a:endParaRPr>
            </a:p>
          </p:txBody>
        </p:sp>
      </p:grpSp>
    </p:spTree>
    <p:extLst>
      <p:ext uri="{BB962C8B-B14F-4D97-AF65-F5344CB8AC3E}">
        <p14:creationId xmlns:p14="http://schemas.microsoft.com/office/powerpoint/2010/main" val="7920605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317486"/>
          </a:xfrm>
          <a:prstGeom prst="rect">
            <a:avLst/>
          </a:prstGeom>
          <a:solidFill>
            <a:schemeClr val="tx1"/>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743200" y="1371600"/>
            <a:ext cx="6172200" cy="3416320"/>
          </a:xfrm>
          <a:prstGeom prst="rect">
            <a:avLst/>
          </a:prstGeom>
          <a:noFill/>
        </p:spPr>
        <p:txBody>
          <a:bodyPr wrap="square" rtlCol="0">
            <a:spAutoFit/>
          </a:bodyPr>
          <a:lstStyle/>
          <a:p>
            <a:r>
              <a:rPr lang="en-US" b="1" dirty="0"/>
              <a:t>Pure carbon is very rare</a:t>
            </a:r>
            <a:r>
              <a:rPr lang="en-US" dirty="0"/>
              <a:t>. It is found in nature only as the </a:t>
            </a:r>
            <a:r>
              <a:rPr lang="en-US" b="1" dirty="0"/>
              <a:t>minerals, graphite and diamond</a:t>
            </a:r>
            <a:r>
              <a:rPr lang="en-US" dirty="0"/>
              <a:t>. </a:t>
            </a:r>
            <a:endParaRPr lang="en-US" dirty="0" smtClean="0"/>
          </a:p>
          <a:p>
            <a:r>
              <a:rPr lang="en-US" b="1" dirty="0" smtClean="0"/>
              <a:t>Most </a:t>
            </a:r>
            <a:r>
              <a:rPr lang="en-US" b="1" dirty="0"/>
              <a:t>carbon </a:t>
            </a:r>
            <a:r>
              <a:rPr lang="en-US" dirty="0"/>
              <a:t>is </a:t>
            </a:r>
            <a:r>
              <a:rPr lang="en-US" b="1" dirty="0"/>
              <a:t>bonded to other elements to form compounds</a:t>
            </a:r>
            <a:r>
              <a:rPr lang="en-US" dirty="0"/>
              <a:t>. Carbon, “the building block of life,” combines with hydrogen and oxygen to form the basic compounds that make up living things. </a:t>
            </a:r>
            <a:r>
              <a:rPr lang="en-US" b="1" dirty="0" smtClean="0"/>
              <a:t>All </a:t>
            </a:r>
            <a:r>
              <a:rPr lang="en-US" b="1" dirty="0"/>
              <a:t>plants and animals on </a:t>
            </a:r>
            <a:r>
              <a:rPr lang="en-US" b="1" dirty="0" smtClean="0"/>
              <a:t>earth </a:t>
            </a:r>
            <a:r>
              <a:rPr lang="en-US" b="1" dirty="0"/>
              <a:t>are made of carbon</a:t>
            </a:r>
            <a:r>
              <a:rPr lang="en-US" dirty="0"/>
              <a:t>, as much as 50% of our dry weight. It is the element that all organic substances contain – from fossil fuels to DNA. </a:t>
            </a:r>
            <a:r>
              <a:rPr lang="en-US" b="1" dirty="0"/>
              <a:t>Hydrocarbons</a:t>
            </a:r>
            <a:r>
              <a:rPr lang="en-US" dirty="0"/>
              <a:t>––such as </a:t>
            </a:r>
            <a:r>
              <a:rPr lang="en-US" b="1" dirty="0"/>
              <a:t>coal, oil (also known as petroleum), and natural gas)</a:t>
            </a:r>
            <a:r>
              <a:rPr lang="en-US" dirty="0"/>
              <a:t>––are compounds made of hydrogen and carbon. </a:t>
            </a:r>
            <a:endParaRPr lang="en-US" dirty="0" smtClean="0"/>
          </a:p>
          <a:p>
            <a:r>
              <a:rPr lang="en-US" dirty="0" smtClean="0"/>
              <a:t>Carbon </a:t>
            </a:r>
            <a:r>
              <a:rPr lang="en-US" dirty="0"/>
              <a:t>is also found in </a:t>
            </a:r>
            <a:r>
              <a:rPr lang="en-US" b="1" dirty="0"/>
              <a:t>calcite (CaCO</a:t>
            </a:r>
            <a:r>
              <a:rPr lang="en-US" b="1" baseline="-25000" dirty="0"/>
              <a:t>3</a:t>
            </a:r>
            <a:r>
              <a:rPr lang="en-US" b="1" dirty="0"/>
              <a:t>)</a:t>
            </a:r>
            <a:r>
              <a:rPr lang="en-US" dirty="0"/>
              <a:t>, a mineral in </a:t>
            </a:r>
            <a:r>
              <a:rPr lang="en-US" b="1" dirty="0"/>
              <a:t>limestone</a:t>
            </a:r>
            <a:r>
              <a:rPr lang="en-US" dirty="0"/>
              <a:t>, a sedimentary rock, and </a:t>
            </a:r>
            <a:r>
              <a:rPr lang="en-US" b="1" dirty="0"/>
              <a:t>marble</a:t>
            </a:r>
            <a:r>
              <a:rPr lang="en-US" dirty="0"/>
              <a:t>, a metamorphic rock</a:t>
            </a:r>
            <a:r>
              <a:rPr lang="en-US" dirty="0" smtClean="0"/>
              <a:t>.</a:t>
            </a:r>
            <a:r>
              <a:rPr lang="en-US" dirty="0"/>
              <a:t> </a:t>
            </a:r>
          </a:p>
        </p:txBody>
      </p:sp>
      <p:sp>
        <p:nvSpPr>
          <p:cNvPr id="6" name="TextBox 5"/>
          <p:cNvSpPr txBox="1"/>
          <p:nvPr/>
        </p:nvSpPr>
        <p:spPr>
          <a:xfrm>
            <a:off x="1676400" y="266700"/>
            <a:ext cx="7239000" cy="707886"/>
          </a:xfrm>
          <a:prstGeom prst="rect">
            <a:avLst/>
          </a:prstGeom>
          <a:noFill/>
        </p:spPr>
        <p:txBody>
          <a:bodyPr wrap="square" rtlCol="0">
            <a:spAutoFit/>
          </a:bodyPr>
          <a:lstStyle/>
          <a:p>
            <a:pPr algn="ctr"/>
            <a:r>
              <a:rPr lang="en-US" sz="4000" dirty="0" smtClean="0">
                <a:solidFill>
                  <a:schemeClr val="bg1"/>
                </a:solidFill>
                <a:latin typeface="Copperplate Gothic Bold" pitchFamily="34" charset="0"/>
              </a:rPr>
              <a:t>Carbon</a:t>
            </a:r>
            <a:endParaRPr lang="en-US" sz="4000" dirty="0">
              <a:solidFill>
                <a:schemeClr val="bg1"/>
              </a:solidFill>
              <a:latin typeface="Copperplate Gothic Bold" pitchFamily="34" charset="0"/>
            </a:endParaRPr>
          </a:p>
        </p:txBody>
      </p:sp>
      <p:cxnSp>
        <p:nvCxnSpPr>
          <p:cNvPr id="9" name="Straight Connector 8"/>
          <p:cNvCxnSpPr/>
          <p:nvPr/>
        </p:nvCxnSpPr>
        <p:spPr>
          <a:xfrm>
            <a:off x="1676400" y="-76200"/>
            <a:ext cx="0" cy="1393686"/>
          </a:xfrm>
          <a:prstGeom prst="line">
            <a:avLst/>
          </a:prstGeom>
          <a:ln w="50800">
            <a:solidFill>
              <a:schemeClr val="bg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0" y="0"/>
            <a:ext cx="1676400" cy="1323439"/>
          </a:xfrm>
          <a:prstGeom prst="rect">
            <a:avLst/>
          </a:prstGeom>
          <a:noFill/>
        </p:spPr>
        <p:txBody>
          <a:bodyPr wrap="square" rtlCol="0">
            <a:spAutoFit/>
          </a:bodyPr>
          <a:lstStyle/>
          <a:p>
            <a:pPr algn="ctr"/>
            <a:r>
              <a:rPr lang="en-US" sz="2000" dirty="0" smtClean="0">
                <a:solidFill>
                  <a:schemeClr val="bg1"/>
                </a:solidFill>
                <a:latin typeface="Copperplate Gothic Bold" pitchFamily="34" charset="0"/>
              </a:rPr>
              <a:t>CAUSES OF </a:t>
            </a:r>
            <a:r>
              <a:rPr lang="en-US" sz="2000" dirty="0">
                <a:solidFill>
                  <a:schemeClr val="bg1"/>
                </a:solidFill>
                <a:latin typeface="Copperplate Gothic Bold" pitchFamily="34" charset="0"/>
              </a:rPr>
              <a:t>CLIMATE CHANGE</a:t>
            </a:r>
          </a:p>
        </p:txBody>
      </p:sp>
      <p:sp>
        <p:nvSpPr>
          <p:cNvPr id="7" name="TextBox 6"/>
          <p:cNvSpPr txBox="1"/>
          <p:nvPr/>
        </p:nvSpPr>
        <p:spPr>
          <a:xfrm>
            <a:off x="228600" y="4875843"/>
            <a:ext cx="8686800" cy="2031325"/>
          </a:xfrm>
          <a:prstGeom prst="rect">
            <a:avLst/>
          </a:prstGeom>
          <a:noFill/>
        </p:spPr>
        <p:txBody>
          <a:bodyPr wrap="square" rtlCol="0">
            <a:spAutoFit/>
          </a:bodyPr>
          <a:lstStyle/>
          <a:p>
            <a:r>
              <a:rPr lang="en-US" dirty="0" smtClean="0"/>
              <a:t>Carbon </a:t>
            </a:r>
            <a:r>
              <a:rPr lang="en-US" dirty="0"/>
              <a:t>is found on Earth in </a:t>
            </a:r>
            <a:r>
              <a:rPr lang="en-US" b="1" dirty="0"/>
              <a:t>three large reservoirs</a:t>
            </a:r>
            <a:r>
              <a:rPr lang="en-US" dirty="0"/>
              <a:t>––in the </a:t>
            </a:r>
            <a:r>
              <a:rPr lang="en-US" b="1" dirty="0"/>
              <a:t>atmosphere, as CO</a:t>
            </a:r>
            <a:r>
              <a:rPr lang="en-US" b="1" baseline="-25000" dirty="0"/>
              <a:t>2</a:t>
            </a:r>
            <a:r>
              <a:rPr lang="en-US" dirty="0"/>
              <a:t>; in the </a:t>
            </a:r>
            <a:r>
              <a:rPr lang="en-US" b="1" dirty="0"/>
              <a:t>oceans, as dissolved CO</a:t>
            </a:r>
            <a:r>
              <a:rPr lang="en-US" b="1" baseline="-25000" dirty="0"/>
              <a:t>2</a:t>
            </a:r>
            <a:r>
              <a:rPr lang="en-US" dirty="0"/>
              <a:t>; and </a:t>
            </a:r>
            <a:r>
              <a:rPr lang="en-US" b="1" dirty="0"/>
              <a:t>underground, as coal, oil, natural gas, and calcium carbonate rock. </a:t>
            </a:r>
            <a:r>
              <a:rPr lang="en-US" dirty="0"/>
              <a:t>Carbon cycles through all four of Earth’s spheres––the atmosphere, hydrosphere, geosphere, and biosphere––on different time scales. </a:t>
            </a:r>
            <a:endParaRPr lang="en-US" dirty="0" smtClean="0"/>
          </a:p>
          <a:p>
            <a:r>
              <a:rPr lang="en-US" dirty="0" smtClean="0"/>
              <a:t>The </a:t>
            </a:r>
            <a:r>
              <a:rPr lang="en-US" dirty="0"/>
              <a:t>cycle is known as the </a:t>
            </a:r>
            <a:r>
              <a:rPr lang="en-US" b="1" dirty="0"/>
              <a:t>carbon cycle</a:t>
            </a:r>
            <a:r>
              <a:rPr lang="en-US" dirty="0"/>
              <a:t>. Carbon is </a:t>
            </a:r>
            <a:r>
              <a:rPr lang="en-US" b="1" dirty="0"/>
              <a:t>primarily cycled in the form of CO</a:t>
            </a:r>
            <a:r>
              <a:rPr lang="en-US" b="1" baseline="-25000" dirty="0"/>
              <a:t>2</a:t>
            </a:r>
            <a:r>
              <a:rPr lang="en-US" b="1" dirty="0"/>
              <a:t> </a:t>
            </a:r>
            <a:r>
              <a:rPr lang="en-US" dirty="0"/>
              <a:t>between the natural carbon reservoirs. </a:t>
            </a:r>
          </a:p>
          <a:p>
            <a:pPr>
              <a:buFont typeface="Arial" pitchFamily="34" charset="0"/>
              <a:buChar char="•"/>
            </a:pPr>
            <a:endParaRPr lang="en-US" dirty="0"/>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3158" r="15789"/>
          <a:stretch/>
        </p:blipFill>
        <p:spPr bwMode="auto">
          <a:xfrm>
            <a:off x="304800" y="1600199"/>
            <a:ext cx="2286000" cy="32173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9189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317486"/>
          </a:xfrm>
          <a:prstGeom prst="rect">
            <a:avLst/>
          </a:prstGeom>
          <a:solidFill>
            <a:schemeClr val="tx1"/>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28600" y="1447800"/>
            <a:ext cx="3581400" cy="3416320"/>
          </a:xfrm>
          <a:prstGeom prst="rect">
            <a:avLst/>
          </a:prstGeom>
          <a:noFill/>
        </p:spPr>
        <p:txBody>
          <a:bodyPr wrap="square" rtlCol="0">
            <a:spAutoFit/>
          </a:bodyPr>
          <a:lstStyle/>
          <a:p>
            <a:r>
              <a:rPr lang="en-US" b="1" dirty="0"/>
              <a:t>Carbon dioxide only makes up 0.040% of the total atmosphere. </a:t>
            </a:r>
            <a:r>
              <a:rPr lang="en-US" dirty="0"/>
              <a:t>However, it is the </a:t>
            </a:r>
            <a:r>
              <a:rPr lang="en-US" b="1" dirty="0"/>
              <a:t>major greenhouse gas that contributes to global warming</a:t>
            </a:r>
            <a:r>
              <a:rPr lang="en-US" dirty="0"/>
              <a:t> for the following two reasons. </a:t>
            </a:r>
            <a:endParaRPr lang="en-US" dirty="0" smtClean="0"/>
          </a:p>
          <a:p>
            <a:pPr marL="342900" indent="-342900">
              <a:buAutoNum type="arabicPeriod"/>
            </a:pPr>
            <a:r>
              <a:rPr lang="en-US" dirty="0" smtClean="0"/>
              <a:t>Carbon </a:t>
            </a:r>
            <a:r>
              <a:rPr lang="en-US" dirty="0"/>
              <a:t>dioxide spends a relatively long time in the atmosphere (approximately 100 years). </a:t>
            </a:r>
            <a:endParaRPr lang="en-US" dirty="0" smtClean="0"/>
          </a:p>
          <a:p>
            <a:pPr marL="342900" indent="-342900">
              <a:buAutoNum type="arabicPeriod"/>
            </a:pPr>
            <a:r>
              <a:rPr lang="en-US" dirty="0" smtClean="0"/>
              <a:t>Carbon </a:t>
            </a:r>
            <a:r>
              <a:rPr lang="en-US" dirty="0"/>
              <a:t>dioxide is also is a strong absorber of infrared radiation. </a:t>
            </a:r>
          </a:p>
        </p:txBody>
      </p:sp>
      <p:sp>
        <p:nvSpPr>
          <p:cNvPr id="6" name="TextBox 5"/>
          <p:cNvSpPr txBox="1"/>
          <p:nvPr/>
        </p:nvSpPr>
        <p:spPr>
          <a:xfrm>
            <a:off x="1752600" y="266700"/>
            <a:ext cx="7239000" cy="707886"/>
          </a:xfrm>
          <a:prstGeom prst="rect">
            <a:avLst/>
          </a:prstGeom>
          <a:noFill/>
        </p:spPr>
        <p:txBody>
          <a:bodyPr wrap="square" rtlCol="0">
            <a:spAutoFit/>
          </a:bodyPr>
          <a:lstStyle/>
          <a:p>
            <a:pPr algn="ctr"/>
            <a:r>
              <a:rPr lang="en-US" sz="4000" dirty="0" smtClean="0">
                <a:solidFill>
                  <a:schemeClr val="bg1"/>
                </a:solidFill>
                <a:latin typeface="Copperplate Gothic Bold" pitchFamily="34" charset="0"/>
              </a:rPr>
              <a:t>The Carbon Cycle</a:t>
            </a:r>
            <a:endParaRPr lang="en-US" sz="4000" dirty="0">
              <a:solidFill>
                <a:schemeClr val="bg1"/>
              </a:solidFill>
              <a:latin typeface="Copperplate Gothic Bold" pitchFamily="34" charset="0"/>
            </a:endParaRPr>
          </a:p>
        </p:txBody>
      </p:sp>
      <p:cxnSp>
        <p:nvCxnSpPr>
          <p:cNvPr id="9" name="Straight Connector 8"/>
          <p:cNvCxnSpPr/>
          <p:nvPr/>
        </p:nvCxnSpPr>
        <p:spPr>
          <a:xfrm>
            <a:off x="1676400" y="-76200"/>
            <a:ext cx="0" cy="1393686"/>
          </a:xfrm>
          <a:prstGeom prst="line">
            <a:avLst/>
          </a:prstGeom>
          <a:ln w="50800">
            <a:solidFill>
              <a:schemeClr val="bg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0" y="0"/>
            <a:ext cx="1676400" cy="1323439"/>
          </a:xfrm>
          <a:prstGeom prst="rect">
            <a:avLst/>
          </a:prstGeom>
          <a:noFill/>
        </p:spPr>
        <p:txBody>
          <a:bodyPr wrap="square" rtlCol="0">
            <a:spAutoFit/>
          </a:bodyPr>
          <a:lstStyle/>
          <a:p>
            <a:pPr algn="ctr"/>
            <a:r>
              <a:rPr lang="en-US" sz="2000" dirty="0" smtClean="0">
                <a:solidFill>
                  <a:schemeClr val="bg1"/>
                </a:solidFill>
                <a:latin typeface="Copperplate Gothic Bold" pitchFamily="34" charset="0"/>
              </a:rPr>
              <a:t>CAUSES OF </a:t>
            </a:r>
            <a:r>
              <a:rPr lang="en-US" sz="2000" dirty="0">
                <a:solidFill>
                  <a:schemeClr val="bg1"/>
                </a:solidFill>
                <a:latin typeface="Copperplate Gothic Bold" pitchFamily="34" charset="0"/>
              </a:rPr>
              <a:t>CLIMATE CHANGE</a:t>
            </a:r>
          </a:p>
        </p:txBody>
      </p:sp>
      <p:sp>
        <p:nvSpPr>
          <p:cNvPr id="2" name="Rectangle 1"/>
          <p:cNvSpPr/>
          <p:nvPr/>
        </p:nvSpPr>
        <p:spPr>
          <a:xfrm>
            <a:off x="201930" y="4876800"/>
            <a:ext cx="8755380" cy="2031325"/>
          </a:xfrm>
          <a:prstGeom prst="rect">
            <a:avLst/>
          </a:prstGeom>
        </p:spPr>
        <p:txBody>
          <a:bodyPr wrap="square">
            <a:spAutoFit/>
          </a:bodyPr>
          <a:lstStyle/>
          <a:p>
            <a:r>
              <a:rPr lang="en-US" dirty="0"/>
              <a:t>Carbon dioxide consists of one atom of carbon and two atoms of oxygen, which are held together by covalent bonds (or the sharing of electrons). </a:t>
            </a:r>
            <a:endParaRPr lang="en-US" dirty="0" smtClean="0"/>
          </a:p>
          <a:p>
            <a:r>
              <a:rPr lang="en-US" dirty="0" smtClean="0"/>
              <a:t>When </a:t>
            </a:r>
            <a:r>
              <a:rPr lang="en-US" dirty="0"/>
              <a:t>agitated by infrared radiation, the CO</a:t>
            </a:r>
            <a:r>
              <a:rPr lang="en-US" baseline="-25000" dirty="0"/>
              <a:t>2 </a:t>
            </a:r>
            <a:r>
              <a:rPr lang="en-US" dirty="0"/>
              <a:t>molecule vibrates in all three directions and absorbs heat. The molecule is then able to re-radiate or emit heat in all directions, including back toward Earth. </a:t>
            </a:r>
            <a:endParaRPr lang="en-US" dirty="0" smtClean="0"/>
          </a:p>
          <a:p>
            <a:r>
              <a:rPr lang="en-US" dirty="0" smtClean="0"/>
              <a:t>Thus</a:t>
            </a:r>
            <a:r>
              <a:rPr lang="en-US" dirty="0"/>
              <a:t>, CO</a:t>
            </a:r>
            <a:r>
              <a:rPr lang="en-US" baseline="-25000" dirty="0"/>
              <a:t>2  </a:t>
            </a:r>
            <a:r>
              <a:rPr lang="en-US" dirty="0"/>
              <a:t>absorbs infrared radiation emitted from Earth’s surface and then emits the same infrared radiation as was absorbed. </a:t>
            </a:r>
          </a:p>
        </p:txBody>
      </p:sp>
      <p:pic>
        <p:nvPicPr>
          <p:cNvPr id="8" name="Picture 7" descr="http://www.ces.fau.edu/nasa/images/Energy/CO2.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09999" y="1752600"/>
            <a:ext cx="4827965" cy="2667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203141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317486"/>
          </a:xfrm>
          <a:prstGeom prst="rect">
            <a:avLst/>
          </a:prstGeom>
          <a:solidFill>
            <a:schemeClr val="tx1"/>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28600" y="1524000"/>
            <a:ext cx="3886200" cy="4247317"/>
          </a:xfrm>
          <a:prstGeom prst="rect">
            <a:avLst/>
          </a:prstGeom>
          <a:noFill/>
        </p:spPr>
        <p:txBody>
          <a:bodyPr wrap="square" rtlCol="0">
            <a:spAutoFit/>
          </a:bodyPr>
          <a:lstStyle/>
          <a:p>
            <a:r>
              <a:rPr lang="en-US" dirty="0"/>
              <a:t>Carbon dioxide constantly moves into and out of the atmosphere through several major pathways. </a:t>
            </a:r>
            <a:endParaRPr lang="en-US" dirty="0" smtClean="0"/>
          </a:p>
          <a:p>
            <a:r>
              <a:rPr lang="en-US" dirty="0" smtClean="0"/>
              <a:t>Over </a:t>
            </a:r>
            <a:r>
              <a:rPr lang="en-US" b="1" i="1" dirty="0"/>
              <a:t>short time scales</a:t>
            </a:r>
            <a:r>
              <a:rPr lang="en-US" dirty="0"/>
              <a:t>, the processes of </a:t>
            </a:r>
            <a:r>
              <a:rPr lang="en-US" b="1" dirty="0"/>
              <a:t>photosynthesis, respiration, organic decomposition (decay), and combustion (burning of organic material)</a:t>
            </a:r>
            <a:r>
              <a:rPr lang="en-US" dirty="0"/>
              <a:t> increase or decrease the concentration of atmospheric CO</a:t>
            </a:r>
            <a:r>
              <a:rPr lang="en-US" baseline="-25000" dirty="0"/>
              <a:t>2</a:t>
            </a:r>
            <a:r>
              <a:rPr lang="en-US" dirty="0"/>
              <a:t>. Carbon dioxide is also exchanged between the atmosphere and oceans by gas exchange over short time scales. Each year, approximately one-fifth of the carbon (in the form of CO</a:t>
            </a:r>
            <a:r>
              <a:rPr lang="en-US" baseline="-25000" dirty="0"/>
              <a:t>2</a:t>
            </a:r>
            <a:r>
              <a:rPr lang="en-US" dirty="0"/>
              <a:t>) in the atmosphere is cycled in and out.  </a:t>
            </a:r>
          </a:p>
        </p:txBody>
      </p:sp>
      <p:sp>
        <p:nvSpPr>
          <p:cNvPr id="6" name="TextBox 5"/>
          <p:cNvSpPr txBox="1"/>
          <p:nvPr/>
        </p:nvSpPr>
        <p:spPr>
          <a:xfrm>
            <a:off x="1752600" y="266700"/>
            <a:ext cx="7239000" cy="707886"/>
          </a:xfrm>
          <a:prstGeom prst="rect">
            <a:avLst/>
          </a:prstGeom>
          <a:noFill/>
        </p:spPr>
        <p:txBody>
          <a:bodyPr wrap="square" rtlCol="0">
            <a:spAutoFit/>
          </a:bodyPr>
          <a:lstStyle/>
          <a:p>
            <a:pPr algn="ctr"/>
            <a:r>
              <a:rPr lang="en-US" sz="4000" dirty="0" smtClean="0">
                <a:solidFill>
                  <a:schemeClr val="bg1"/>
                </a:solidFill>
                <a:latin typeface="Copperplate Gothic Bold" pitchFamily="34" charset="0"/>
              </a:rPr>
              <a:t>The Carbon Cycle</a:t>
            </a:r>
            <a:endParaRPr lang="en-US" sz="4000" dirty="0">
              <a:solidFill>
                <a:schemeClr val="bg1"/>
              </a:solidFill>
              <a:latin typeface="Copperplate Gothic Bold" pitchFamily="34" charset="0"/>
            </a:endParaRPr>
          </a:p>
        </p:txBody>
      </p:sp>
      <p:cxnSp>
        <p:nvCxnSpPr>
          <p:cNvPr id="9" name="Straight Connector 8"/>
          <p:cNvCxnSpPr/>
          <p:nvPr/>
        </p:nvCxnSpPr>
        <p:spPr>
          <a:xfrm>
            <a:off x="1676400" y="-76200"/>
            <a:ext cx="0" cy="1393686"/>
          </a:xfrm>
          <a:prstGeom prst="line">
            <a:avLst/>
          </a:prstGeom>
          <a:ln w="50800">
            <a:solidFill>
              <a:schemeClr val="bg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0" y="0"/>
            <a:ext cx="1676400" cy="1323439"/>
          </a:xfrm>
          <a:prstGeom prst="rect">
            <a:avLst/>
          </a:prstGeom>
          <a:noFill/>
        </p:spPr>
        <p:txBody>
          <a:bodyPr wrap="square" rtlCol="0">
            <a:spAutoFit/>
          </a:bodyPr>
          <a:lstStyle/>
          <a:p>
            <a:pPr algn="ctr"/>
            <a:r>
              <a:rPr lang="en-US" sz="2000" dirty="0" smtClean="0">
                <a:solidFill>
                  <a:schemeClr val="bg1"/>
                </a:solidFill>
                <a:latin typeface="Copperplate Gothic Bold" pitchFamily="34" charset="0"/>
              </a:rPr>
              <a:t>CAUSES OF </a:t>
            </a:r>
            <a:r>
              <a:rPr lang="en-US" sz="2000" dirty="0">
                <a:solidFill>
                  <a:schemeClr val="bg1"/>
                </a:solidFill>
                <a:latin typeface="Copperplate Gothic Bold" pitchFamily="34" charset="0"/>
              </a:rPr>
              <a:t>CLIMATE CHANGE</a:t>
            </a:r>
          </a:p>
        </p:txBody>
      </p:sp>
      <p:sp>
        <p:nvSpPr>
          <p:cNvPr id="3" name="Rectangle 2"/>
          <p:cNvSpPr/>
          <p:nvPr/>
        </p:nvSpPr>
        <p:spPr>
          <a:xfrm>
            <a:off x="228600" y="5715000"/>
            <a:ext cx="8763000" cy="923330"/>
          </a:xfrm>
          <a:prstGeom prst="rect">
            <a:avLst/>
          </a:prstGeom>
        </p:spPr>
        <p:txBody>
          <a:bodyPr wrap="square">
            <a:spAutoFit/>
          </a:bodyPr>
          <a:lstStyle/>
          <a:p>
            <a:r>
              <a:rPr lang="en-US" dirty="0"/>
              <a:t>Over </a:t>
            </a:r>
            <a:r>
              <a:rPr lang="en-US" b="1" i="1" dirty="0"/>
              <a:t>longer time scales</a:t>
            </a:r>
            <a:r>
              <a:rPr lang="en-US" dirty="0"/>
              <a:t>, the concentration of atmospheric CO</a:t>
            </a:r>
            <a:r>
              <a:rPr lang="en-US" baseline="-25000" dirty="0"/>
              <a:t>2  </a:t>
            </a:r>
            <a:r>
              <a:rPr lang="en-US" dirty="0"/>
              <a:t>is changed by the </a:t>
            </a:r>
            <a:r>
              <a:rPr lang="en-US" b="1" dirty="0"/>
              <a:t>formation of fossil fuels, weathering of rocks, and volcanic eruptions</a:t>
            </a:r>
            <a:r>
              <a:rPr lang="en-US" dirty="0"/>
              <a:t>. The following sections describe these short- and long-term processes. </a:t>
            </a:r>
          </a:p>
        </p:txBody>
      </p:sp>
      <p:pic>
        <p:nvPicPr>
          <p:cNvPr id="10" name="Picture 9" descr="C:\Users\Dennis\Documents\1FAUWORK\Photos for Causes\carbon-cycle.jpg"/>
          <p:cNvPicPr/>
          <p:nvPr/>
        </p:nvPicPr>
        <p:blipFill>
          <a:blip r:embed="rId2">
            <a:extLst>
              <a:ext uri="{28A0092B-C50C-407E-A947-70E740481C1C}">
                <a14:useLocalDpi xmlns:a14="http://schemas.microsoft.com/office/drawing/2010/main"/>
              </a:ext>
            </a:extLst>
          </a:blip>
          <a:srcRect/>
          <a:stretch>
            <a:fillRect/>
          </a:stretch>
        </p:blipFill>
        <p:spPr bwMode="auto">
          <a:xfrm>
            <a:off x="4114801" y="1524000"/>
            <a:ext cx="4876800" cy="401880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752567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317486"/>
          </a:xfrm>
          <a:prstGeom prst="rect">
            <a:avLst/>
          </a:prstGeom>
          <a:solidFill>
            <a:schemeClr val="tx1"/>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752600" y="0"/>
            <a:ext cx="7239000" cy="1231106"/>
          </a:xfrm>
          <a:prstGeom prst="rect">
            <a:avLst/>
          </a:prstGeom>
          <a:noFill/>
        </p:spPr>
        <p:txBody>
          <a:bodyPr wrap="square" rtlCol="0">
            <a:spAutoFit/>
          </a:bodyPr>
          <a:lstStyle/>
          <a:p>
            <a:pPr algn="ctr"/>
            <a:r>
              <a:rPr lang="en-US" sz="3700" dirty="0" smtClean="0">
                <a:solidFill>
                  <a:schemeClr val="bg1"/>
                </a:solidFill>
                <a:latin typeface="Copperplate Gothic Bold" pitchFamily="34" charset="0"/>
              </a:rPr>
              <a:t>Global Warming It’s All About Carbon – Episode 1</a:t>
            </a:r>
            <a:endParaRPr lang="en-US" sz="3700" dirty="0">
              <a:solidFill>
                <a:schemeClr val="bg1"/>
              </a:solidFill>
              <a:latin typeface="Copperplate Gothic Bold" pitchFamily="34" charset="0"/>
            </a:endParaRPr>
          </a:p>
        </p:txBody>
      </p:sp>
      <p:cxnSp>
        <p:nvCxnSpPr>
          <p:cNvPr id="9" name="Straight Connector 8"/>
          <p:cNvCxnSpPr/>
          <p:nvPr/>
        </p:nvCxnSpPr>
        <p:spPr>
          <a:xfrm>
            <a:off x="1676400" y="-76200"/>
            <a:ext cx="0" cy="1393686"/>
          </a:xfrm>
          <a:prstGeom prst="line">
            <a:avLst/>
          </a:prstGeom>
          <a:ln w="50800">
            <a:solidFill>
              <a:schemeClr val="bg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0" y="0"/>
            <a:ext cx="1676400" cy="1323439"/>
          </a:xfrm>
          <a:prstGeom prst="rect">
            <a:avLst/>
          </a:prstGeom>
          <a:noFill/>
        </p:spPr>
        <p:txBody>
          <a:bodyPr wrap="square" rtlCol="0">
            <a:spAutoFit/>
          </a:bodyPr>
          <a:lstStyle/>
          <a:p>
            <a:pPr algn="ctr"/>
            <a:r>
              <a:rPr lang="en-US" sz="2000" dirty="0" smtClean="0">
                <a:solidFill>
                  <a:schemeClr val="bg1"/>
                </a:solidFill>
                <a:latin typeface="Copperplate Gothic Bold" pitchFamily="34" charset="0"/>
              </a:rPr>
              <a:t>CAUSES OF </a:t>
            </a:r>
            <a:r>
              <a:rPr lang="en-US" sz="2000" dirty="0">
                <a:solidFill>
                  <a:schemeClr val="bg1"/>
                </a:solidFill>
                <a:latin typeface="Copperplate Gothic Bold" pitchFamily="34" charset="0"/>
              </a:rPr>
              <a:t>CLIMATE CHANGE</a:t>
            </a:r>
          </a:p>
        </p:txBody>
      </p:sp>
      <p:sp>
        <p:nvSpPr>
          <p:cNvPr id="2" name="Rectangle 1"/>
          <p:cNvSpPr/>
          <p:nvPr/>
        </p:nvSpPr>
        <p:spPr>
          <a:xfrm>
            <a:off x="2209800" y="6096000"/>
            <a:ext cx="4572000" cy="369332"/>
          </a:xfrm>
          <a:prstGeom prst="rect">
            <a:avLst/>
          </a:prstGeom>
        </p:spPr>
        <p:txBody>
          <a:bodyPr>
            <a:spAutoFit/>
          </a:bodyPr>
          <a:lstStyle/>
          <a:p>
            <a:endParaRPr lang="en-US" dirty="0"/>
          </a:p>
        </p:txBody>
      </p:sp>
      <p:sp>
        <p:nvSpPr>
          <p:cNvPr id="3" name="Rectangle 2"/>
          <p:cNvSpPr/>
          <p:nvPr/>
        </p:nvSpPr>
        <p:spPr>
          <a:xfrm>
            <a:off x="76200" y="5819001"/>
            <a:ext cx="8915400" cy="923330"/>
          </a:xfrm>
          <a:prstGeom prst="rect">
            <a:avLst/>
          </a:prstGeom>
        </p:spPr>
        <p:txBody>
          <a:bodyPr wrap="square">
            <a:spAutoFit/>
          </a:bodyPr>
          <a:lstStyle/>
          <a:p>
            <a:pPr algn="ctr"/>
            <a:r>
              <a:rPr lang="en-US" b="1" dirty="0"/>
              <a:t>Watch Episode 1: Global Warming, It's All About Carbon. </a:t>
            </a:r>
            <a:r>
              <a:rPr lang="en-US" dirty="0"/>
              <a:t/>
            </a:r>
            <a:br>
              <a:rPr lang="en-US" dirty="0"/>
            </a:br>
            <a:r>
              <a:rPr lang="en-US" dirty="0"/>
              <a:t>NPR's Robert </a:t>
            </a:r>
            <a:r>
              <a:rPr lang="en-US" dirty="0" err="1"/>
              <a:t>Krulwich</a:t>
            </a:r>
            <a:r>
              <a:rPr lang="en-US" dirty="0"/>
              <a:t> and Odd Todd, in partnership with Wild Chronicles, present an animated cartoon series on the atom at the heart of global warming: carbon.</a:t>
            </a:r>
          </a:p>
        </p:txBody>
      </p:sp>
      <p:pic>
        <p:nvPicPr>
          <p:cNvPr id="3076" name="ShockwaveFlash1"/>
          <p:cNvPicPr preferRelativeResize="0">
            <a:picLocks noChangeArrowheads="1" noChangeShapeType="1"/>
          </p:cNvPicPr>
          <p:nvPr/>
        </p:nvPicPr>
        <p:blipFill>
          <a:blip r:embed="rId2">
            <a:extLst>
              <a:ext uri="{28A0092B-C50C-407E-A947-70E740481C1C}">
                <a14:useLocalDpi xmlns:a14="http://schemas.microsoft.com/office/drawing/2010/main" val="0"/>
              </a:ext>
            </a:extLst>
          </a:blip>
          <a:srcRect/>
          <a:stretch>
            <a:fillRect/>
          </a:stretch>
        </p:blipFill>
        <p:spPr bwMode="auto">
          <a:xfrm>
            <a:off x="1638300" y="1447800"/>
            <a:ext cx="5753100" cy="42672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12657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317486"/>
          </a:xfrm>
          <a:prstGeom prst="rect">
            <a:avLst/>
          </a:prstGeom>
          <a:solidFill>
            <a:schemeClr val="tx1"/>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0" y="1905000"/>
            <a:ext cx="3909060" cy="3139321"/>
          </a:xfrm>
          <a:prstGeom prst="rect">
            <a:avLst/>
          </a:prstGeom>
          <a:noFill/>
        </p:spPr>
        <p:txBody>
          <a:bodyPr wrap="square" rtlCol="0">
            <a:spAutoFit/>
          </a:bodyPr>
          <a:lstStyle/>
          <a:p>
            <a:r>
              <a:rPr lang="en-US" b="1" dirty="0"/>
              <a:t>Processes or regions that predominately absorb atmospheric carbon dioxide</a:t>
            </a:r>
            <a:r>
              <a:rPr lang="en-US" dirty="0"/>
              <a:t> are referred to as </a:t>
            </a:r>
            <a:r>
              <a:rPr lang="en-US" b="1" dirty="0"/>
              <a:t>sinks. </a:t>
            </a:r>
            <a:endParaRPr lang="en-US" b="1" dirty="0" smtClean="0"/>
          </a:p>
          <a:p>
            <a:r>
              <a:rPr lang="en-US" dirty="0" smtClean="0"/>
              <a:t>Carbon </a:t>
            </a:r>
            <a:r>
              <a:rPr lang="en-US" dirty="0"/>
              <a:t>dioxide may be removed from the atmosphere when it </a:t>
            </a:r>
            <a:r>
              <a:rPr lang="en-US" dirty="0" smtClean="0"/>
              <a:t>is:</a:t>
            </a:r>
          </a:p>
          <a:p>
            <a:endParaRPr lang="en-US" dirty="0"/>
          </a:p>
          <a:p>
            <a:pPr marL="285750" indent="-285750">
              <a:buFont typeface="Arial" panose="020B0604020202020204" pitchFamily="34" charset="0"/>
              <a:buChar char="•"/>
            </a:pPr>
            <a:r>
              <a:rPr lang="en-US" dirty="0" smtClean="0"/>
              <a:t>used </a:t>
            </a:r>
            <a:r>
              <a:rPr lang="en-US" dirty="0"/>
              <a:t>by plants and algae for photosynthesis, </a:t>
            </a:r>
            <a:endParaRPr lang="en-US" dirty="0" smtClean="0"/>
          </a:p>
          <a:p>
            <a:pPr marL="285750" indent="-285750">
              <a:buFont typeface="Arial" panose="020B0604020202020204" pitchFamily="34" charset="0"/>
              <a:buChar char="•"/>
            </a:pPr>
            <a:r>
              <a:rPr lang="en-US" dirty="0" smtClean="0"/>
              <a:t>dissolved </a:t>
            </a:r>
            <a:r>
              <a:rPr lang="en-US" dirty="0"/>
              <a:t>in water, </a:t>
            </a:r>
            <a:endParaRPr lang="en-US" dirty="0" smtClean="0"/>
          </a:p>
          <a:p>
            <a:pPr marL="285750" indent="-285750">
              <a:buFont typeface="Arial" panose="020B0604020202020204" pitchFamily="34" charset="0"/>
              <a:buChar char="•"/>
            </a:pPr>
            <a:r>
              <a:rPr lang="en-US" dirty="0" smtClean="0"/>
              <a:t>or </a:t>
            </a:r>
            <a:r>
              <a:rPr lang="en-US" dirty="0"/>
              <a:t>deposited in the sediments on land or in the ocean. </a:t>
            </a:r>
          </a:p>
        </p:txBody>
      </p:sp>
      <p:sp>
        <p:nvSpPr>
          <p:cNvPr id="6" name="TextBox 5"/>
          <p:cNvSpPr txBox="1"/>
          <p:nvPr/>
        </p:nvSpPr>
        <p:spPr>
          <a:xfrm>
            <a:off x="1794510" y="266700"/>
            <a:ext cx="7239000" cy="707886"/>
          </a:xfrm>
          <a:prstGeom prst="rect">
            <a:avLst/>
          </a:prstGeom>
          <a:noFill/>
        </p:spPr>
        <p:txBody>
          <a:bodyPr wrap="square" rtlCol="0">
            <a:spAutoFit/>
          </a:bodyPr>
          <a:lstStyle/>
          <a:p>
            <a:pPr algn="ctr"/>
            <a:r>
              <a:rPr lang="en-US" sz="4000" dirty="0" smtClean="0">
                <a:solidFill>
                  <a:schemeClr val="bg1"/>
                </a:solidFill>
                <a:latin typeface="Copperplate Gothic Bold" pitchFamily="34" charset="0"/>
              </a:rPr>
              <a:t>Carbon Dioxide Sinks</a:t>
            </a:r>
          </a:p>
        </p:txBody>
      </p:sp>
      <p:cxnSp>
        <p:nvCxnSpPr>
          <p:cNvPr id="9" name="Straight Connector 8"/>
          <p:cNvCxnSpPr/>
          <p:nvPr/>
        </p:nvCxnSpPr>
        <p:spPr>
          <a:xfrm>
            <a:off x="1676400" y="-76200"/>
            <a:ext cx="0" cy="1393686"/>
          </a:xfrm>
          <a:prstGeom prst="line">
            <a:avLst/>
          </a:prstGeom>
          <a:ln w="50800">
            <a:solidFill>
              <a:schemeClr val="bg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0" y="0"/>
            <a:ext cx="1676400" cy="1323439"/>
          </a:xfrm>
          <a:prstGeom prst="rect">
            <a:avLst/>
          </a:prstGeom>
          <a:noFill/>
        </p:spPr>
        <p:txBody>
          <a:bodyPr wrap="square" rtlCol="0">
            <a:spAutoFit/>
          </a:bodyPr>
          <a:lstStyle/>
          <a:p>
            <a:pPr algn="ctr"/>
            <a:r>
              <a:rPr lang="en-US" sz="2000" dirty="0" smtClean="0">
                <a:solidFill>
                  <a:schemeClr val="bg1"/>
                </a:solidFill>
                <a:latin typeface="Copperplate Gothic Bold" pitchFamily="34" charset="0"/>
              </a:rPr>
              <a:t>CAUSES OF </a:t>
            </a:r>
            <a:r>
              <a:rPr lang="en-US" sz="2000" dirty="0">
                <a:solidFill>
                  <a:schemeClr val="bg1"/>
                </a:solidFill>
                <a:latin typeface="Copperplate Gothic Bold" pitchFamily="34" charset="0"/>
              </a:rPr>
              <a:t>CLIMATE CHANGE</a:t>
            </a:r>
          </a:p>
        </p:txBody>
      </p:sp>
      <p:pic>
        <p:nvPicPr>
          <p:cNvPr id="4098" name="Picture 2" descr="C:\Users\Dennis\AppData\Local\Microsoft\Windows\Temporary Internet Files\Content.IE5\DD4EHGKB\MP900438758[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1905000"/>
            <a:ext cx="4893056" cy="3276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18013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317486"/>
          </a:xfrm>
          <a:prstGeom prst="rect">
            <a:avLst/>
          </a:prstGeom>
          <a:solidFill>
            <a:schemeClr val="tx1"/>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04800" y="1447800"/>
            <a:ext cx="4724400" cy="2031325"/>
          </a:xfrm>
          <a:prstGeom prst="rect">
            <a:avLst/>
          </a:prstGeom>
          <a:noFill/>
        </p:spPr>
        <p:txBody>
          <a:bodyPr wrap="square" rtlCol="0">
            <a:spAutoFit/>
          </a:bodyPr>
          <a:lstStyle/>
          <a:p>
            <a:endParaRPr lang="en-US" dirty="0" smtClean="0"/>
          </a:p>
          <a:p>
            <a:pPr>
              <a:buFont typeface="Arial" pitchFamily="34" charset="0"/>
              <a:buChar char="•"/>
            </a:pPr>
            <a:endParaRPr lang="en-US" dirty="0"/>
          </a:p>
          <a:p>
            <a:endParaRPr lang="en-US" dirty="0" smtClean="0"/>
          </a:p>
          <a:p>
            <a:pPr>
              <a:buFont typeface="Arial" pitchFamily="34" charset="0"/>
              <a:buChar char="•"/>
            </a:pPr>
            <a:endParaRPr lang="en-US" dirty="0"/>
          </a:p>
          <a:p>
            <a:endParaRPr lang="en-US" dirty="0" smtClean="0"/>
          </a:p>
          <a:p>
            <a:pPr>
              <a:buFont typeface="Arial" pitchFamily="34" charset="0"/>
              <a:buChar char="•"/>
            </a:pPr>
            <a:endParaRPr lang="en-US" dirty="0"/>
          </a:p>
          <a:p>
            <a:pPr>
              <a:buFont typeface="Arial" pitchFamily="34" charset="0"/>
              <a:buChar char="•"/>
            </a:pPr>
            <a:endParaRPr lang="en-US" dirty="0"/>
          </a:p>
        </p:txBody>
      </p:sp>
      <p:sp>
        <p:nvSpPr>
          <p:cNvPr id="6" name="TextBox 5"/>
          <p:cNvSpPr txBox="1"/>
          <p:nvPr/>
        </p:nvSpPr>
        <p:spPr>
          <a:xfrm>
            <a:off x="1752600" y="15240"/>
            <a:ext cx="7239000" cy="1938992"/>
          </a:xfrm>
          <a:prstGeom prst="rect">
            <a:avLst/>
          </a:prstGeom>
          <a:noFill/>
        </p:spPr>
        <p:txBody>
          <a:bodyPr wrap="square" rtlCol="0">
            <a:spAutoFit/>
          </a:bodyPr>
          <a:lstStyle/>
          <a:p>
            <a:pPr algn="ctr"/>
            <a:r>
              <a:rPr lang="en-US" sz="4000" dirty="0" smtClean="0">
                <a:solidFill>
                  <a:schemeClr val="bg1"/>
                </a:solidFill>
                <a:latin typeface="Copperplate Gothic Bold" pitchFamily="34" charset="0"/>
              </a:rPr>
              <a:t>Carbon Dioxide Sinks</a:t>
            </a:r>
          </a:p>
          <a:p>
            <a:pPr algn="ctr"/>
            <a:r>
              <a:rPr lang="en-US" sz="4000" dirty="0">
                <a:solidFill>
                  <a:schemeClr val="bg1"/>
                </a:solidFill>
                <a:latin typeface="Copperplate Gothic Bold" pitchFamily="34" charset="0"/>
              </a:rPr>
              <a:t>Photosynthesis</a:t>
            </a:r>
          </a:p>
          <a:p>
            <a:pPr algn="ctr"/>
            <a:endParaRPr lang="en-US" sz="4000" dirty="0">
              <a:solidFill>
                <a:schemeClr val="bg1"/>
              </a:solidFill>
              <a:latin typeface="Copperplate Gothic Bold" pitchFamily="34" charset="0"/>
            </a:endParaRPr>
          </a:p>
        </p:txBody>
      </p:sp>
      <p:cxnSp>
        <p:nvCxnSpPr>
          <p:cNvPr id="9" name="Straight Connector 8"/>
          <p:cNvCxnSpPr/>
          <p:nvPr/>
        </p:nvCxnSpPr>
        <p:spPr>
          <a:xfrm>
            <a:off x="1676400" y="-76200"/>
            <a:ext cx="0" cy="1393686"/>
          </a:xfrm>
          <a:prstGeom prst="line">
            <a:avLst/>
          </a:prstGeom>
          <a:ln w="50800">
            <a:solidFill>
              <a:schemeClr val="bg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0" y="0"/>
            <a:ext cx="1676400" cy="1323439"/>
          </a:xfrm>
          <a:prstGeom prst="rect">
            <a:avLst/>
          </a:prstGeom>
          <a:noFill/>
        </p:spPr>
        <p:txBody>
          <a:bodyPr wrap="square" rtlCol="0">
            <a:spAutoFit/>
          </a:bodyPr>
          <a:lstStyle/>
          <a:p>
            <a:pPr algn="ctr"/>
            <a:r>
              <a:rPr lang="en-US" sz="2000" dirty="0" smtClean="0">
                <a:solidFill>
                  <a:schemeClr val="bg1"/>
                </a:solidFill>
                <a:latin typeface="Copperplate Gothic Bold" pitchFamily="34" charset="0"/>
              </a:rPr>
              <a:t>CAUSES OF </a:t>
            </a:r>
            <a:r>
              <a:rPr lang="en-US" sz="2000" dirty="0">
                <a:solidFill>
                  <a:schemeClr val="bg1"/>
                </a:solidFill>
                <a:latin typeface="Copperplate Gothic Bold" pitchFamily="34" charset="0"/>
              </a:rPr>
              <a:t>CLIMATE CHANGE</a:t>
            </a:r>
          </a:p>
        </p:txBody>
      </p:sp>
      <p:sp>
        <p:nvSpPr>
          <p:cNvPr id="2" name="Rectangle 1"/>
          <p:cNvSpPr/>
          <p:nvPr/>
        </p:nvSpPr>
        <p:spPr>
          <a:xfrm>
            <a:off x="152400" y="1475661"/>
            <a:ext cx="5638800" cy="5816978"/>
          </a:xfrm>
          <a:prstGeom prst="rect">
            <a:avLst/>
          </a:prstGeom>
        </p:spPr>
        <p:txBody>
          <a:bodyPr wrap="square">
            <a:spAutoFit/>
          </a:bodyPr>
          <a:lstStyle/>
          <a:p>
            <a:r>
              <a:rPr lang="en-US" dirty="0"/>
              <a:t>Green plants use water from the soil and CO</a:t>
            </a:r>
            <a:r>
              <a:rPr lang="en-US" baseline="-25000" dirty="0"/>
              <a:t>2 </a:t>
            </a:r>
            <a:r>
              <a:rPr lang="en-US" dirty="0"/>
              <a:t>from the atmosphere to make carbohydrates (glucose) and oxygen in the process of </a:t>
            </a:r>
            <a:r>
              <a:rPr lang="en-US" b="1" dirty="0"/>
              <a:t>photosynthesis.</a:t>
            </a:r>
            <a:r>
              <a:rPr lang="en-US" dirty="0"/>
              <a:t> </a:t>
            </a:r>
            <a:r>
              <a:rPr lang="en-US" dirty="0" smtClean="0"/>
              <a:t>In the ocean, algae </a:t>
            </a:r>
            <a:r>
              <a:rPr lang="en-US" dirty="0"/>
              <a:t>carry on the same process. </a:t>
            </a:r>
            <a:endParaRPr lang="en-US" dirty="0" smtClean="0"/>
          </a:p>
          <a:p>
            <a:r>
              <a:rPr lang="en-US" dirty="0" smtClean="0"/>
              <a:t>During </a:t>
            </a:r>
            <a:r>
              <a:rPr lang="en-US" dirty="0"/>
              <a:t>photosynthesis, plants and algae convert the radiant energy of the sun into chemical energy to make the carbohydrates (glucose) and produce oxygen as a byproduct. Plants and algae make more glucose in photosynthesis than they consume in respiration. The excess glucose produced by these photosynthetic organisms becomes the food consumed by animals. </a:t>
            </a:r>
            <a:endParaRPr lang="en-US" dirty="0" smtClean="0"/>
          </a:p>
          <a:p>
            <a:endParaRPr lang="en-US" dirty="0" smtClean="0"/>
          </a:p>
          <a:p>
            <a:pPr algn="ctr"/>
            <a:r>
              <a:rPr lang="en-US" sz="1600" b="1" dirty="0"/>
              <a:t> 6CO</a:t>
            </a:r>
            <a:r>
              <a:rPr lang="en-US" sz="1600" b="1" baseline="-25000" dirty="0"/>
              <a:t>2 </a:t>
            </a:r>
            <a:r>
              <a:rPr lang="en-US" sz="1600" b="1" baseline="-25000" dirty="0" smtClean="0"/>
              <a:t>   </a:t>
            </a:r>
            <a:r>
              <a:rPr lang="en-US" sz="1600" b="1" dirty="0"/>
              <a:t>+  6H</a:t>
            </a:r>
            <a:r>
              <a:rPr lang="en-US" sz="1600" b="1" baseline="-25000" dirty="0"/>
              <a:t> 2 </a:t>
            </a:r>
            <a:r>
              <a:rPr lang="en-US" sz="1600" b="1" dirty="0"/>
              <a:t>O + energy</a:t>
            </a:r>
            <a:r>
              <a:rPr lang="en-US" sz="1600" b="1" baseline="-25000" dirty="0"/>
              <a:t>     </a:t>
            </a:r>
            <a:r>
              <a:rPr lang="en-US" sz="1600" b="1" dirty="0">
                <a:sym typeface="Wingdings"/>
              </a:rPr>
              <a:t></a:t>
            </a:r>
            <a:r>
              <a:rPr lang="en-US" sz="1600" b="1" baseline="-25000" dirty="0"/>
              <a:t>­­­­­       </a:t>
            </a:r>
            <a:r>
              <a:rPr lang="en-US" sz="1600" b="1" dirty="0"/>
              <a:t>C</a:t>
            </a:r>
            <a:r>
              <a:rPr lang="en-US" sz="1600" b="1" baseline="-25000" dirty="0"/>
              <a:t>6  </a:t>
            </a:r>
            <a:r>
              <a:rPr lang="en-US" sz="1600" b="1" dirty="0"/>
              <a:t>H</a:t>
            </a:r>
            <a:r>
              <a:rPr lang="en-US" sz="1600" b="1" baseline="-25000" dirty="0"/>
              <a:t>12</a:t>
            </a:r>
            <a:r>
              <a:rPr lang="en-US" sz="1600" b="1" dirty="0"/>
              <a:t>O</a:t>
            </a:r>
            <a:r>
              <a:rPr lang="en-US" sz="1600" b="1" baseline="-25000" dirty="0"/>
              <a:t>6</a:t>
            </a:r>
            <a:r>
              <a:rPr lang="en-US" sz="1600" b="1" dirty="0"/>
              <a:t>  + 6O</a:t>
            </a:r>
            <a:r>
              <a:rPr lang="en-US" sz="1600" b="1" baseline="-25000" dirty="0"/>
              <a:t>2</a:t>
            </a:r>
            <a:endParaRPr lang="en-US" sz="1600" dirty="0"/>
          </a:p>
          <a:p>
            <a:pPr algn="ctr"/>
            <a:r>
              <a:rPr lang="en-US" sz="1600" b="1" dirty="0" smtClean="0"/>
              <a:t>carbon </a:t>
            </a:r>
            <a:r>
              <a:rPr lang="en-US" sz="1600" b="1" dirty="0"/>
              <a:t>dioxide + water  + energy </a:t>
            </a:r>
            <a:r>
              <a:rPr lang="en-US" sz="1600" b="1" dirty="0" smtClean="0">
                <a:sym typeface="Wingdings"/>
              </a:rPr>
              <a:t></a:t>
            </a:r>
            <a:r>
              <a:rPr lang="en-US" sz="1600" b="1" baseline="-25000" dirty="0" smtClean="0"/>
              <a:t>­­­­­</a:t>
            </a:r>
            <a:r>
              <a:rPr lang="en-US" sz="1600" b="1" dirty="0" smtClean="0"/>
              <a:t>glucose  </a:t>
            </a:r>
            <a:r>
              <a:rPr lang="en-US" sz="1600" b="1" dirty="0"/>
              <a:t>+  oxygen</a:t>
            </a:r>
            <a:endParaRPr lang="en-US" sz="1600" dirty="0"/>
          </a:p>
          <a:p>
            <a:endParaRPr lang="en-US" sz="1200" dirty="0" smtClean="0"/>
          </a:p>
          <a:p>
            <a:r>
              <a:rPr lang="en-US" dirty="0" smtClean="0"/>
              <a:t>Oxygen </a:t>
            </a:r>
            <a:r>
              <a:rPr lang="en-US" dirty="0"/>
              <a:t>is then used by the animals and plants to oxidize food. This provides the animals and plants with energy. So when animals consume plants or they consume other animals that eat plants, they use the carbohydrates (glucose) as a source of energy. </a:t>
            </a:r>
          </a:p>
          <a:p>
            <a:endParaRPr lang="en-US" dirty="0"/>
          </a:p>
        </p:txBody>
      </p:sp>
      <p:pic>
        <p:nvPicPr>
          <p:cNvPr id="10" name="Picture 9" descr="C:\Users\Dennis\Documents\1FAUWORK\Photos for Causes\rabbit-plants.jpg"/>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5943600" y="1828800"/>
            <a:ext cx="2905125" cy="435030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374866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317486"/>
          </a:xfrm>
          <a:prstGeom prst="rect">
            <a:avLst/>
          </a:prstGeom>
          <a:solidFill>
            <a:schemeClr val="tx1"/>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52400" y="4495800"/>
            <a:ext cx="8686800" cy="2192908"/>
          </a:xfrm>
          <a:prstGeom prst="rect">
            <a:avLst/>
          </a:prstGeom>
          <a:noFill/>
        </p:spPr>
        <p:txBody>
          <a:bodyPr wrap="square" rtlCol="0">
            <a:spAutoFit/>
          </a:bodyPr>
          <a:lstStyle/>
          <a:p>
            <a:r>
              <a:rPr lang="en-US" dirty="0" smtClean="0"/>
              <a:t>When </a:t>
            </a:r>
            <a:r>
              <a:rPr lang="en-US" dirty="0"/>
              <a:t>CO</a:t>
            </a:r>
            <a:r>
              <a:rPr lang="en-US" baseline="-25000" dirty="0"/>
              <a:t>2 </a:t>
            </a:r>
            <a:r>
              <a:rPr lang="en-US" dirty="0"/>
              <a:t>combines with water, it forms carbonic acid. </a:t>
            </a:r>
          </a:p>
          <a:p>
            <a:pPr algn="ctr"/>
            <a:r>
              <a:rPr lang="en-US" b="1" dirty="0" smtClean="0"/>
              <a:t>CO</a:t>
            </a:r>
            <a:r>
              <a:rPr lang="en-US" b="1" baseline="-25000" dirty="0" smtClean="0"/>
              <a:t>2              </a:t>
            </a:r>
            <a:r>
              <a:rPr lang="en-US" b="1" dirty="0"/>
              <a:t>+    H</a:t>
            </a:r>
            <a:r>
              <a:rPr lang="en-US" b="1" baseline="-25000" dirty="0"/>
              <a:t>2</a:t>
            </a:r>
            <a:r>
              <a:rPr lang="en-US" b="1" dirty="0"/>
              <a:t>O      </a:t>
            </a:r>
            <a:r>
              <a:rPr lang="en-US" b="1" dirty="0">
                <a:sym typeface="Wingdings"/>
              </a:rPr>
              <a:t></a:t>
            </a:r>
            <a:r>
              <a:rPr lang="en-US" b="1" baseline="-25000" dirty="0"/>
              <a:t>­­­­­            </a:t>
            </a:r>
            <a:r>
              <a:rPr lang="en-US" b="1" dirty="0"/>
              <a:t>H</a:t>
            </a:r>
            <a:r>
              <a:rPr lang="en-US" b="1" baseline="-25000" dirty="0"/>
              <a:t>2</a:t>
            </a:r>
            <a:r>
              <a:rPr lang="en-US" b="1" dirty="0"/>
              <a:t>CO</a:t>
            </a:r>
            <a:r>
              <a:rPr lang="en-US" b="1" baseline="-25000" dirty="0"/>
              <a:t>3</a:t>
            </a:r>
            <a:endParaRPr lang="en-US" dirty="0"/>
          </a:p>
          <a:p>
            <a:pPr algn="ctr"/>
            <a:r>
              <a:rPr lang="en-US" b="1" dirty="0" smtClean="0"/>
              <a:t>dissolved </a:t>
            </a:r>
            <a:r>
              <a:rPr lang="en-US" b="1" dirty="0"/>
              <a:t>CO</a:t>
            </a:r>
            <a:r>
              <a:rPr lang="en-US" b="1" baseline="-25000" dirty="0"/>
              <a:t>2  </a:t>
            </a:r>
            <a:r>
              <a:rPr lang="en-US" b="1" dirty="0"/>
              <a:t>+   water   </a:t>
            </a:r>
            <a:r>
              <a:rPr lang="en-US" b="1" dirty="0">
                <a:sym typeface="Wingdings"/>
              </a:rPr>
              <a:t></a:t>
            </a:r>
            <a:r>
              <a:rPr lang="en-US" b="1" dirty="0"/>
              <a:t>      carbonic acid</a:t>
            </a:r>
            <a:endParaRPr lang="en-US" sz="1050" dirty="0"/>
          </a:p>
          <a:p>
            <a:r>
              <a:rPr lang="en-US" sz="1050" dirty="0"/>
              <a:t> </a:t>
            </a:r>
            <a:endParaRPr lang="en-US" sz="700" dirty="0"/>
          </a:p>
          <a:p>
            <a:r>
              <a:rPr lang="en-US" dirty="0"/>
              <a:t>The oceans provide a huge reservoir of carbon. Scientists estimate that </a:t>
            </a:r>
            <a:r>
              <a:rPr lang="en-US" b="1" dirty="0"/>
              <a:t>the oceans hold more than 50 times the total atmospheric carbon dioxide</a:t>
            </a:r>
            <a:r>
              <a:rPr lang="en-US" b="1" baseline="-25000" dirty="0"/>
              <a:t> </a:t>
            </a:r>
            <a:r>
              <a:rPr lang="en-US" b="1" dirty="0"/>
              <a:t>content</a:t>
            </a:r>
            <a:r>
              <a:rPr lang="en-US" dirty="0"/>
              <a:t>. However, </a:t>
            </a:r>
            <a:r>
              <a:rPr lang="en-US" b="1" dirty="0"/>
              <a:t>as the ocean temperatures rise over the next centuries, surface waters will begin to release carbon dioxide and the oceans will become a source instead of a sink. </a:t>
            </a:r>
          </a:p>
        </p:txBody>
      </p:sp>
      <p:sp>
        <p:nvSpPr>
          <p:cNvPr id="6" name="TextBox 5"/>
          <p:cNvSpPr txBox="1"/>
          <p:nvPr/>
        </p:nvSpPr>
        <p:spPr>
          <a:xfrm>
            <a:off x="1752600" y="-5953"/>
            <a:ext cx="7239000" cy="1323439"/>
          </a:xfrm>
          <a:prstGeom prst="rect">
            <a:avLst/>
          </a:prstGeom>
          <a:noFill/>
        </p:spPr>
        <p:txBody>
          <a:bodyPr wrap="square" rtlCol="0">
            <a:spAutoFit/>
          </a:bodyPr>
          <a:lstStyle/>
          <a:p>
            <a:pPr algn="ctr"/>
            <a:r>
              <a:rPr lang="en-US" sz="4000" dirty="0" smtClean="0">
                <a:solidFill>
                  <a:schemeClr val="bg1"/>
                </a:solidFill>
                <a:latin typeface="Copperplate Gothic Bold" pitchFamily="34" charset="0"/>
              </a:rPr>
              <a:t>Carbon Dioxide Sinks Dissolution in Water</a:t>
            </a:r>
            <a:endParaRPr lang="en-US" sz="4000" dirty="0">
              <a:solidFill>
                <a:schemeClr val="bg1"/>
              </a:solidFill>
              <a:latin typeface="Copperplate Gothic Bold" pitchFamily="34" charset="0"/>
            </a:endParaRPr>
          </a:p>
        </p:txBody>
      </p:sp>
      <p:cxnSp>
        <p:nvCxnSpPr>
          <p:cNvPr id="9" name="Straight Connector 8"/>
          <p:cNvCxnSpPr/>
          <p:nvPr/>
        </p:nvCxnSpPr>
        <p:spPr>
          <a:xfrm>
            <a:off x="1676400" y="-76200"/>
            <a:ext cx="0" cy="1393686"/>
          </a:xfrm>
          <a:prstGeom prst="line">
            <a:avLst/>
          </a:prstGeom>
          <a:ln w="50800">
            <a:solidFill>
              <a:schemeClr val="bg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0" y="0"/>
            <a:ext cx="1676400" cy="1323439"/>
          </a:xfrm>
          <a:prstGeom prst="rect">
            <a:avLst/>
          </a:prstGeom>
          <a:noFill/>
        </p:spPr>
        <p:txBody>
          <a:bodyPr wrap="square" rtlCol="0">
            <a:spAutoFit/>
          </a:bodyPr>
          <a:lstStyle/>
          <a:p>
            <a:pPr algn="ctr"/>
            <a:r>
              <a:rPr lang="en-US" sz="2000" dirty="0" smtClean="0">
                <a:solidFill>
                  <a:schemeClr val="bg1"/>
                </a:solidFill>
                <a:latin typeface="Copperplate Gothic Bold" pitchFamily="34" charset="0"/>
              </a:rPr>
              <a:t>CAUSES OF CLIMATE CHANGE</a:t>
            </a:r>
            <a:endParaRPr lang="en-US" sz="2000" dirty="0">
              <a:solidFill>
                <a:schemeClr val="bg1"/>
              </a:solidFill>
              <a:latin typeface="Copperplate Gothic Bold" pitchFamily="34" charset="0"/>
            </a:endParaRPr>
          </a:p>
        </p:txBody>
      </p:sp>
      <p:sp>
        <p:nvSpPr>
          <p:cNvPr id="2" name="Rectangle 1"/>
          <p:cNvSpPr/>
          <p:nvPr/>
        </p:nvSpPr>
        <p:spPr>
          <a:xfrm>
            <a:off x="152400" y="1524000"/>
            <a:ext cx="4800600" cy="2862322"/>
          </a:xfrm>
          <a:prstGeom prst="rect">
            <a:avLst/>
          </a:prstGeom>
        </p:spPr>
        <p:txBody>
          <a:bodyPr wrap="square">
            <a:spAutoFit/>
          </a:bodyPr>
          <a:lstStyle/>
          <a:p>
            <a:r>
              <a:rPr lang="en-US" dirty="0"/>
              <a:t>Carbon dioxide can also </a:t>
            </a:r>
            <a:r>
              <a:rPr lang="en-US" b="1" dirty="0"/>
              <a:t>be absorbed in the surface water of the ocean.  </a:t>
            </a:r>
            <a:r>
              <a:rPr lang="en-US" dirty="0"/>
              <a:t>As the concentration of carbon dioxide in the atmosphere increases, some of this CO</a:t>
            </a:r>
            <a:r>
              <a:rPr lang="en-US" baseline="-25000" dirty="0"/>
              <a:t>2 </a:t>
            </a:r>
            <a:r>
              <a:rPr lang="en-US" dirty="0"/>
              <a:t>will be dissolved in the oceans. When the </a:t>
            </a:r>
            <a:r>
              <a:rPr lang="en-US" b="1" dirty="0"/>
              <a:t>water is cooler than the atmosphere, more CO</a:t>
            </a:r>
            <a:r>
              <a:rPr lang="en-US" b="1" baseline="-25000" dirty="0"/>
              <a:t>2 </a:t>
            </a:r>
            <a:r>
              <a:rPr lang="en-US" b="1" dirty="0"/>
              <a:t>can be dissolved. </a:t>
            </a:r>
            <a:r>
              <a:rPr lang="en-US" dirty="0"/>
              <a:t>Gases are more soluble in cooler water than in warmer water due to the Second Law of Thermodynamics. Gases are exchanged through the ocean surface until equilibrium is reached. </a:t>
            </a:r>
          </a:p>
        </p:txBody>
      </p:sp>
      <p:pic>
        <p:nvPicPr>
          <p:cNvPr id="8" name="Picture 7" descr="C:\Users\Dennis\Documents\1FAUWORK\Photos for Causes\ocean-1.jpg"/>
          <p:cNvPicPr/>
          <p:nvPr/>
        </p:nvPicPr>
        <p:blipFill>
          <a:blip r:embed="rId2">
            <a:extLst>
              <a:ext uri="{28A0092B-C50C-407E-A947-70E740481C1C}">
                <a14:useLocalDpi xmlns:a14="http://schemas.microsoft.com/office/drawing/2010/main" val="0"/>
              </a:ext>
            </a:extLst>
          </a:blip>
          <a:srcRect/>
          <a:stretch>
            <a:fillRect/>
          </a:stretch>
        </p:blipFill>
        <p:spPr bwMode="auto">
          <a:xfrm>
            <a:off x="5029200" y="1565909"/>
            <a:ext cx="3962400" cy="262509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35973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317486"/>
          </a:xfrm>
          <a:prstGeom prst="rect">
            <a:avLst/>
          </a:prstGeom>
          <a:solidFill>
            <a:schemeClr val="tx1"/>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52400" y="1426488"/>
            <a:ext cx="4419600" cy="5770812"/>
          </a:xfrm>
          <a:prstGeom prst="rect">
            <a:avLst/>
          </a:prstGeom>
          <a:noFill/>
        </p:spPr>
        <p:txBody>
          <a:bodyPr wrap="square" rtlCol="0">
            <a:spAutoFit/>
          </a:bodyPr>
          <a:lstStyle/>
          <a:p>
            <a:r>
              <a:rPr lang="en-US" b="1" dirty="0"/>
              <a:t>Rainwater dissolves atmospheric CO</a:t>
            </a:r>
            <a:r>
              <a:rPr lang="en-US" b="1" baseline="-25000" dirty="0"/>
              <a:t>2 </a:t>
            </a:r>
            <a:r>
              <a:rPr lang="en-US" b="1" dirty="0"/>
              <a:t>producing carbonic acid. </a:t>
            </a:r>
            <a:r>
              <a:rPr lang="en-US" dirty="0"/>
              <a:t>Carbonic acid also reacts with rock through chemical weathering to form </a:t>
            </a:r>
            <a:r>
              <a:rPr lang="en-US" b="1" dirty="0"/>
              <a:t>bicarbonate ions (HCO</a:t>
            </a:r>
            <a:r>
              <a:rPr lang="en-US" b="1" baseline="-25000" dirty="0"/>
              <a:t>3</a:t>
            </a:r>
            <a:r>
              <a:rPr lang="en-US" b="1" baseline="30000" dirty="0" smtClean="0"/>
              <a:t>­–</a:t>
            </a:r>
            <a:r>
              <a:rPr lang="en-US" b="1" dirty="0" smtClean="0"/>
              <a:t>) </a:t>
            </a:r>
            <a:r>
              <a:rPr lang="en-US" dirty="0"/>
              <a:t>that are carried by groundwater and streams to the ocean. </a:t>
            </a:r>
            <a:r>
              <a:rPr lang="en-US" b="1" dirty="0"/>
              <a:t>Marine organisms use bicarbonate and the calcium (Ca</a:t>
            </a:r>
            <a:r>
              <a:rPr lang="en-US" b="1" baseline="30000" dirty="0"/>
              <a:t>2+</a:t>
            </a:r>
            <a:r>
              <a:rPr lang="en-US" b="1" dirty="0"/>
              <a:t>) in seawater to produce the calcium carbonate (CaCO</a:t>
            </a:r>
            <a:r>
              <a:rPr lang="en-US" b="1" baseline="-25000" dirty="0"/>
              <a:t>3</a:t>
            </a:r>
            <a:r>
              <a:rPr lang="en-US" b="1" dirty="0"/>
              <a:t>) </a:t>
            </a:r>
            <a:r>
              <a:rPr lang="en-US" dirty="0"/>
              <a:t>that they need to make their shells, skeletons, and spines. </a:t>
            </a:r>
            <a:endParaRPr lang="en-US" dirty="0" smtClean="0"/>
          </a:p>
          <a:p>
            <a:r>
              <a:rPr lang="en-US" dirty="0" smtClean="0"/>
              <a:t>     A </a:t>
            </a:r>
            <a:r>
              <a:rPr lang="en-US" b="1" dirty="0" smtClean="0"/>
              <a:t>coral </a:t>
            </a:r>
            <a:r>
              <a:rPr lang="en-US" b="1" dirty="0"/>
              <a:t>reef </a:t>
            </a:r>
            <a:r>
              <a:rPr lang="en-US" dirty="0"/>
              <a:t>is a huge colony of </a:t>
            </a:r>
            <a:r>
              <a:rPr lang="en-US" dirty="0" smtClean="0"/>
              <a:t>organisms  </a:t>
            </a:r>
          </a:p>
          <a:p>
            <a:r>
              <a:rPr lang="en-US" dirty="0" smtClean="0"/>
              <a:t>     that </a:t>
            </a:r>
            <a:r>
              <a:rPr lang="en-US" dirty="0"/>
              <a:t>use calcium </a:t>
            </a:r>
            <a:r>
              <a:rPr lang="en-US" dirty="0" smtClean="0"/>
              <a:t>carbonate </a:t>
            </a:r>
            <a:r>
              <a:rPr lang="en-US" dirty="0"/>
              <a:t>to build a hard </a:t>
            </a:r>
            <a:endParaRPr lang="en-US" dirty="0" smtClean="0"/>
          </a:p>
          <a:p>
            <a:r>
              <a:rPr lang="en-US" dirty="0" smtClean="0"/>
              <a:t>     outer skeleton</a:t>
            </a:r>
            <a:r>
              <a:rPr lang="en-US" dirty="0"/>
              <a:t>. </a:t>
            </a:r>
            <a:endParaRPr lang="en-US" sz="900" dirty="0"/>
          </a:p>
          <a:p>
            <a:r>
              <a:rPr lang="en-US" sz="900" dirty="0"/>
              <a:t> </a:t>
            </a:r>
          </a:p>
          <a:p>
            <a:r>
              <a:rPr lang="en-US" dirty="0"/>
              <a:t>When marine organisms die, their remains slowly sink and reach the ocean floor. Over time, these organic materials are compressed by their own weight and other sediments, gradually changing into </a:t>
            </a:r>
            <a:r>
              <a:rPr lang="en-US" b="1" dirty="0"/>
              <a:t>carbonate rock</a:t>
            </a:r>
            <a:r>
              <a:rPr lang="en-US" dirty="0"/>
              <a:t>, such as </a:t>
            </a:r>
            <a:r>
              <a:rPr lang="en-US" b="1" dirty="0"/>
              <a:t>limestone.</a:t>
            </a:r>
          </a:p>
          <a:p>
            <a:pPr>
              <a:buFont typeface="Arial" pitchFamily="34" charset="0"/>
              <a:buChar char="•"/>
            </a:pPr>
            <a:endParaRPr lang="en-US" dirty="0"/>
          </a:p>
        </p:txBody>
      </p:sp>
      <p:sp>
        <p:nvSpPr>
          <p:cNvPr id="6" name="TextBox 5"/>
          <p:cNvSpPr txBox="1"/>
          <p:nvPr/>
        </p:nvSpPr>
        <p:spPr>
          <a:xfrm>
            <a:off x="1752600" y="92332"/>
            <a:ext cx="7239000" cy="1138773"/>
          </a:xfrm>
          <a:prstGeom prst="rect">
            <a:avLst/>
          </a:prstGeom>
          <a:noFill/>
        </p:spPr>
        <p:txBody>
          <a:bodyPr wrap="square" rtlCol="0">
            <a:spAutoFit/>
          </a:bodyPr>
          <a:lstStyle/>
          <a:p>
            <a:pPr algn="ctr"/>
            <a:r>
              <a:rPr lang="en-US" sz="4000" dirty="0" smtClean="0">
                <a:solidFill>
                  <a:schemeClr val="bg1"/>
                </a:solidFill>
                <a:latin typeface="Copperplate Gothic Bold" pitchFamily="34" charset="0"/>
              </a:rPr>
              <a:t>Carbon Dioxide Sinks</a:t>
            </a:r>
          </a:p>
          <a:p>
            <a:pPr algn="ctr"/>
            <a:r>
              <a:rPr lang="en-US" sz="2800" dirty="0" smtClean="0">
                <a:solidFill>
                  <a:schemeClr val="bg1"/>
                </a:solidFill>
                <a:latin typeface="Copperplate Gothic Bold" pitchFamily="34" charset="0"/>
              </a:rPr>
              <a:t>Carbonate Sediment Deposition</a:t>
            </a:r>
            <a:endParaRPr lang="en-US" sz="2800" dirty="0">
              <a:solidFill>
                <a:schemeClr val="bg1"/>
              </a:solidFill>
              <a:latin typeface="Copperplate Gothic Bold" pitchFamily="34" charset="0"/>
            </a:endParaRPr>
          </a:p>
        </p:txBody>
      </p:sp>
      <p:cxnSp>
        <p:nvCxnSpPr>
          <p:cNvPr id="9" name="Straight Connector 8"/>
          <p:cNvCxnSpPr/>
          <p:nvPr/>
        </p:nvCxnSpPr>
        <p:spPr>
          <a:xfrm>
            <a:off x="1676400" y="-76200"/>
            <a:ext cx="0" cy="1393686"/>
          </a:xfrm>
          <a:prstGeom prst="line">
            <a:avLst/>
          </a:prstGeom>
          <a:ln w="50800">
            <a:solidFill>
              <a:schemeClr val="bg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0" y="0"/>
            <a:ext cx="1676400" cy="1323439"/>
          </a:xfrm>
          <a:prstGeom prst="rect">
            <a:avLst/>
          </a:prstGeom>
          <a:noFill/>
        </p:spPr>
        <p:txBody>
          <a:bodyPr wrap="square" rtlCol="0">
            <a:spAutoFit/>
          </a:bodyPr>
          <a:lstStyle/>
          <a:p>
            <a:pPr algn="ctr"/>
            <a:r>
              <a:rPr lang="en-US" sz="2000" dirty="0" smtClean="0">
                <a:solidFill>
                  <a:schemeClr val="bg1"/>
                </a:solidFill>
                <a:latin typeface="Copperplate Gothic Bold" pitchFamily="34" charset="0"/>
              </a:rPr>
              <a:t>CAUSES OF </a:t>
            </a:r>
            <a:r>
              <a:rPr lang="en-US" sz="2000" dirty="0">
                <a:solidFill>
                  <a:schemeClr val="bg1"/>
                </a:solidFill>
                <a:latin typeface="Copperplate Gothic Bold" pitchFamily="34" charset="0"/>
              </a:rPr>
              <a:t>CLIMATE CHANGE</a:t>
            </a:r>
          </a:p>
        </p:txBody>
      </p:sp>
      <p:grpSp>
        <p:nvGrpSpPr>
          <p:cNvPr id="7" name="Group 6"/>
          <p:cNvGrpSpPr/>
          <p:nvPr/>
        </p:nvGrpSpPr>
        <p:grpSpPr>
          <a:xfrm>
            <a:off x="4716780" y="1505108"/>
            <a:ext cx="4274820" cy="4743292"/>
            <a:chOff x="76200" y="1"/>
            <a:chExt cx="3376930" cy="3439060"/>
          </a:xfrm>
        </p:grpSpPr>
        <p:pic>
          <p:nvPicPr>
            <p:cNvPr id="8" name="Picture 7" descr="C:\Users\Dennis\Documents\1FAUWORK\Photos for Causes\coral-skeleton.jp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bwMode="auto">
            <a:xfrm>
              <a:off x="142874" y="1"/>
              <a:ext cx="3305175" cy="3277784"/>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
          <p:nvSpPr>
            <p:cNvPr id="10" name="Text Box 21"/>
            <p:cNvSpPr txBox="1"/>
            <p:nvPr/>
          </p:nvSpPr>
          <p:spPr>
            <a:xfrm>
              <a:off x="76200" y="3286046"/>
              <a:ext cx="3376930" cy="153015"/>
            </a:xfrm>
            <a:prstGeom prst="rect">
              <a:avLst/>
            </a:prstGeom>
            <a:noFill/>
            <a:ln>
              <a:noFill/>
            </a:ln>
            <a:effectLst/>
          </p:spPr>
          <p:txBody>
            <a:bodyPr rot="0" spcFirstLastPara="0" vert="horz" wrap="square" lIns="0" tIns="0" rIns="0" bIns="0" numCol="1" spcCol="0" rtlCol="0" fromWordArt="0" anchor="t" anchorCtr="0" forceAA="0" compatLnSpc="1">
              <a:prstTxWarp prst="textNoShape">
                <a:avLst/>
              </a:prstTxWarp>
              <a:noAutofit/>
            </a:bodyPr>
            <a:lstStyle/>
            <a:p>
              <a:pPr marL="0" marR="0" algn="r">
                <a:spcBef>
                  <a:spcPts val="0"/>
                </a:spcBef>
                <a:spcAft>
                  <a:spcPts val="1000"/>
                </a:spcAft>
              </a:pPr>
              <a:r>
                <a:rPr lang="en-US" sz="1200" b="1" dirty="0">
                  <a:effectLst/>
                  <a:latin typeface="Calibri"/>
                  <a:ea typeface="Calibri"/>
                  <a:cs typeface="Times New Roman"/>
                </a:rPr>
                <a:t>Coral Skeleton – Image Source: Microsoft Clip Art</a:t>
              </a:r>
            </a:p>
          </p:txBody>
        </p:sp>
      </p:grpSp>
    </p:spTree>
    <p:extLst>
      <p:ext uri="{BB962C8B-B14F-4D97-AF65-F5344CB8AC3E}">
        <p14:creationId xmlns:p14="http://schemas.microsoft.com/office/powerpoint/2010/main" val="20103333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317486"/>
          </a:xfrm>
          <a:prstGeom prst="rect">
            <a:avLst/>
          </a:prstGeom>
          <a:solidFill>
            <a:schemeClr val="tx1"/>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04800" y="1676400"/>
            <a:ext cx="8458200" cy="4985980"/>
          </a:xfrm>
          <a:prstGeom prst="rect">
            <a:avLst/>
          </a:prstGeom>
          <a:noFill/>
        </p:spPr>
        <p:txBody>
          <a:bodyPr wrap="square" rtlCol="0">
            <a:spAutoFit/>
          </a:bodyPr>
          <a:lstStyle/>
          <a:p>
            <a:r>
              <a:rPr lang="en-US" sz="2000" dirty="0"/>
              <a:t>When you complete this module, you will be able to</a:t>
            </a:r>
          </a:p>
          <a:p>
            <a:pPr marL="285750" lvl="0" indent="-285750">
              <a:buFont typeface="Arial" panose="020B0604020202020204" pitchFamily="34" charset="0"/>
              <a:buChar char="•"/>
            </a:pPr>
            <a:r>
              <a:rPr lang="en-US" sz="2000" dirty="0"/>
              <a:t>Explain natural causes of global climate change.</a:t>
            </a:r>
          </a:p>
          <a:p>
            <a:pPr marL="285750" lvl="0" indent="-285750">
              <a:buFont typeface="Arial" panose="020B0604020202020204" pitchFamily="34" charset="0"/>
              <a:buChar char="•"/>
            </a:pPr>
            <a:r>
              <a:rPr lang="en-US" sz="2000" dirty="0"/>
              <a:t>Trace the flow of carbon through the carbon cycle.</a:t>
            </a:r>
          </a:p>
          <a:p>
            <a:pPr marL="285750" lvl="0" indent="-285750">
              <a:buFont typeface="Arial" panose="020B0604020202020204" pitchFamily="34" charset="0"/>
              <a:buChar char="•"/>
            </a:pPr>
            <a:r>
              <a:rPr lang="en-US" sz="2000" dirty="0"/>
              <a:t>Explain the natural and human-related processes that cause increases and decreases in the concentration of greenhouse gases in the atmosphere.</a:t>
            </a:r>
          </a:p>
          <a:p>
            <a:pPr marL="285750" lvl="0" indent="-285750">
              <a:buFont typeface="Arial" panose="020B0604020202020204" pitchFamily="34" charset="0"/>
              <a:buChar char="•"/>
            </a:pPr>
            <a:r>
              <a:rPr lang="en-US" sz="2000" dirty="0"/>
              <a:t>Explain the trends in atmospheric carbon dioxide concentration over different time scales.</a:t>
            </a:r>
          </a:p>
          <a:p>
            <a:pPr marL="285750" lvl="0" indent="-285750">
              <a:buFont typeface="Arial" panose="020B0604020202020204" pitchFamily="34" charset="0"/>
              <a:buChar char="•"/>
            </a:pPr>
            <a:r>
              <a:rPr lang="en-US" sz="2000" dirty="0"/>
              <a:t>Compare the changes in atmospheric carbon dioxide and temperature over different time scales.</a:t>
            </a:r>
          </a:p>
          <a:p>
            <a:pPr marL="285750" lvl="0" indent="-285750">
              <a:buFont typeface="Arial" panose="020B0604020202020204" pitchFamily="34" charset="0"/>
              <a:buChar char="•"/>
            </a:pPr>
            <a:r>
              <a:rPr lang="en-US" sz="2000" dirty="0"/>
              <a:t>Explain how patterns (or fingerprints) can be used to identify the source of recent climate change.</a:t>
            </a:r>
          </a:p>
          <a:p>
            <a:pPr marL="285750" lvl="0" indent="-285750">
              <a:buFont typeface="Arial" panose="020B0604020202020204" pitchFamily="34" charset="0"/>
              <a:buChar char="•"/>
            </a:pPr>
            <a:r>
              <a:rPr lang="en-US" sz="2000" dirty="0"/>
              <a:t>Compare climate models of observed temperature changes due to natural causes to those that include both natural and anthropogenic (human) causes.</a:t>
            </a:r>
          </a:p>
          <a:p>
            <a:pPr marL="285750" lvl="0" indent="-285750">
              <a:buFont typeface="Arial" panose="020B0604020202020204" pitchFamily="34" charset="0"/>
              <a:buChar char="•"/>
            </a:pPr>
            <a:r>
              <a:rPr lang="en-US" sz="2000" dirty="0"/>
              <a:t>Describe the types of feedbacks (or processes) that amplify and reduce changes in climate.</a:t>
            </a:r>
          </a:p>
          <a:p>
            <a:pPr>
              <a:buFont typeface="Arial" pitchFamily="34" charset="0"/>
              <a:buChar char="•"/>
            </a:pPr>
            <a:endParaRPr lang="en-US" dirty="0"/>
          </a:p>
        </p:txBody>
      </p:sp>
      <p:sp>
        <p:nvSpPr>
          <p:cNvPr id="6" name="TextBox 5"/>
          <p:cNvSpPr txBox="1"/>
          <p:nvPr/>
        </p:nvSpPr>
        <p:spPr>
          <a:xfrm>
            <a:off x="1752600" y="205144"/>
            <a:ext cx="7239000" cy="830997"/>
          </a:xfrm>
          <a:prstGeom prst="rect">
            <a:avLst/>
          </a:prstGeom>
          <a:noFill/>
        </p:spPr>
        <p:txBody>
          <a:bodyPr wrap="square" rtlCol="0">
            <a:spAutoFit/>
          </a:bodyPr>
          <a:lstStyle/>
          <a:p>
            <a:pPr algn="ctr"/>
            <a:r>
              <a:rPr lang="en-US" sz="4800" dirty="0" smtClean="0">
                <a:solidFill>
                  <a:schemeClr val="bg1"/>
                </a:solidFill>
                <a:latin typeface="Copperplate Gothic Bold" pitchFamily="34" charset="0"/>
              </a:rPr>
              <a:t>Module Overview</a:t>
            </a:r>
            <a:endParaRPr lang="en-US" sz="4800" dirty="0">
              <a:solidFill>
                <a:schemeClr val="bg1"/>
              </a:solidFill>
              <a:latin typeface="Copperplate Gothic Bold" pitchFamily="34" charset="0"/>
            </a:endParaRPr>
          </a:p>
        </p:txBody>
      </p:sp>
      <p:cxnSp>
        <p:nvCxnSpPr>
          <p:cNvPr id="9" name="Straight Connector 8"/>
          <p:cNvCxnSpPr/>
          <p:nvPr/>
        </p:nvCxnSpPr>
        <p:spPr>
          <a:xfrm>
            <a:off x="1676400" y="-76200"/>
            <a:ext cx="0" cy="1393686"/>
          </a:xfrm>
          <a:prstGeom prst="line">
            <a:avLst/>
          </a:prstGeom>
          <a:ln w="50800">
            <a:solidFill>
              <a:schemeClr val="bg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0" y="0"/>
            <a:ext cx="1676400" cy="1323439"/>
          </a:xfrm>
          <a:prstGeom prst="rect">
            <a:avLst/>
          </a:prstGeom>
          <a:noFill/>
        </p:spPr>
        <p:txBody>
          <a:bodyPr wrap="square" rtlCol="0">
            <a:spAutoFit/>
          </a:bodyPr>
          <a:lstStyle/>
          <a:p>
            <a:pPr algn="ctr"/>
            <a:r>
              <a:rPr lang="en-US" sz="2000" dirty="0" smtClean="0">
                <a:solidFill>
                  <a:schemeClr val="bg1"/>
                </a:solidFill>
                <a:latin typeface="Copperplate Gothic Bold" pitchFamily="34" charset="0"/>
              </a:rPr>
              <a:t>CAUSES OF </a:t>
            </a:r>
            <a:r>
              <a:rPr lang="en-US" sz="2000" dirty="0">
                <a:solidFill>
                  <a:schemeClr val="bg1"/>
                </a:solidFill>
                <a:latin typeface="Copperplate Gothic Bold" pitchFamily="34" charset="0"/>
              </a:rPr>
              <a:t>CLIMATE CHANGE</a:t>
            </a:r>
          </a:p>
        </p:txBody>
      </p:sp>
    </p:spTree>
    <p:extLst>
      <p:ext uri="{BB962C8B-B14F-4D97-AF65-F5344CB8AC3E}">
        <p14:creationId xmlns:p14="http://schemas.microsoft.com/office/powerpoint/2010/main" val="1658020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317486"/>
          </a:xfrm>
          <a:prstGeom prst="rect">
            <a:avLst/>
          </a:prstGeom>
          <a:solidFill>
            <a:schemeClr val="tx1"/>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52400" y="1447799"/>
            <a:ext cx="5295900" cy="3831819"/>
          </a:xfrm>
          <a:prstGeom prst="rect">
            <a:avLst/>
          </a:prstGeom>
          <a:noFill/>
        </p:spPr>
        <p:txBody>
          <a:bodyPr wrap="square" rtlCol="0">
            <a:spAutoFit/>
          </a:bodyPr>
          <a:lstStyle/>
          <a:p>
            <a:r>
              <a:rPr lang="en-US" dirty="0"/>
              <a:t>Some carbon from organic matter is deposited as sediments. This carbon-rich sediment eventually is buried and can be changed into </a:t>
            </a:r>
            <a:r>
              <a:rPr lang="en-US" b="1" dirty="0"/>
              <a:t>fossil fuels</a:t>
            </a:r>
            <a:r>
              <a:rPr lang="en-US" dirty="0"/>
              <a:t> (coal, oil, or natural gas) over very long periods of time. Fossil fuels formed hundreds of millions of years ago during the Carboniferous Period (about 300 million years ago) before the dinosaurs roamed the planet</a:t>
            </a:r>
            <a:r>
              <a:rPr lang="en-US" dirty="0" smtClean="0"/>
              <a:t>.</a:t>
            </a:r>
            <a:endParaRPr lang="en-US" sz="900" dirty="0" smtClean="0"/>
          </a:p>
          <a:p>
            <a:endParaRPr lang="en-US" sz="900" dirty="0"/>
          </a:p>
          <a:p>
            <a:r>
              <a:rPr lang="en-US" dirty="0" smtClean="0"/>
              <a:t>Earth </a:t>
            </a:r>
            <a:r>
              <a:rPr lang="en-US" dirty="0"/>
              <a:t>was a much warmer and swampier place. When ancient marine organisms died, they decomposed and became buried under layers of mud, rock, sand, and shallow seas. Over the millions of years, these ancient plants and animals slowly decomposed and formed fossil fuels. </a:t>
            </a:r>
          </a:p>
        </p:txBody>
      </p:sp>
      <p:sp>
        <p:nvSpPr>
          <p:cNvPr id="6" name="TextBox 5"/>
          <p:cNvSpPr txBox="1"/>
          <p:nvPr/>
        </p:nvSpPr>
        <p:spPr>
          <a:xfrm>
            <a:off x="1828800" y="15240"/>
            <a:ext cx="7239000" cy="1323439"/>
          </a:xfrm>
          <a:prstGeom prst="rect">
            <a:avLst/>
          </a:prstGeom>
          <a:noFill/>
        </p:spPr>
        <p:txBody>
          <a:bodyPr wrap="square" rtlCol="0">
            <a:spAutoFit/>
          </a:bodyPr>
          <a:lstStyle/>
          <a:p>
            <a:pPr algn="ctr"/>
            <a:r>
              <a:rPr lang="en-US" sz="4000" dirty="0" smtClean="0">
                <a:solidFill>
                  <a:schemeClr val="bg1"/>
                </a:solidFill>
                <a:latin typeface="Copperplate Gothic Bold" pitchFamily="34" charset="0"/>
              </a:rPr>
              <a:t>Carbon Dioxide Sinks Fossil Fuel Formation</a:t>
            </a:r>
            <a:endParaRPr lang="en-US" sz="4000" dirty="0">
              <a:solidFill>
                <a:schemeClr val="bg1"/>
              </a:solidFill>
              <a:latin typeface="Copperplate Gothic Bold" pitchFamily="34" charset="0"/>
            </a:endParaRPr>
          </a:p>
        </p:txBody>
      </p:sp>
      <p:cxnSp>
        <p:nvCxnSpPr>
          <p:cNvPr id="9" name="Straight Connector 8"/>
          <p:cNvCxnSpPr/>
          <p:nvPr/>
        </p:nvCxnSpPr>
        <p:spPr>
          <a:xfrm>
            <a:off x="1676400" y="-76200"/>
            <a:ext cx="0" cy="1393686"/>
          </a:xfrm>
          <a:prstGeom prst="line">
            <a:avLst/>
          </a:prstGeom>
          <a:ln w="50800">
            <a:solidFill>
              <a:schemeClr val="bg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0" y="0"/>
            <a:ext cx="1676400" cy="1323439"/>
          </a:xfrm>
          <a:prstGeom prst="rect">
            <a:avLst/>
          </a:prstGeom>
          <a:noFill/>
        </p:spPr>
        <p:txBody>
          <a:bodyPr wrap="square" rtlCol="0">
            <a:spAutoFit/>
          </a:bodyPr>
          <a:lstStyle/>
          <a:p>
            <a:pPr algn="ctr"/>
            <a:r>
              <a:rPr lang="en-US" sz="2000" dirty="0" smtClean="0">
                <a:solidFill>
                  <a:schemeClr val="bg1"/>
                </a:solidFill>
                <a:latin typeface="Copperplate Gothic Bold" pitchFamily="34" charset="0"/>
              </a:rPr>
              <a:t>CAUSES OF </a:t>
            </a:r>
            <a:r>
              <a:rPr lang="en-US" sz="2000" dirty="0">
                <a:solidFill>
                  <a:schemeClr val="bg1"/>
                </a:solidFill>
                <a:latin typeface="Copperplate Gothic Bold" pitchFamily="34" charset="0"/>
              </a:rPr>
              <a:t>CLIMATE CHANGE</a:t>
            </a:r>
          </a:p>
        </p:txBody>
      </p:sp>
      <p:pic>
        <p:nvPicPr>
          <p:cNvPr id="7" name="Picture 6" descr="C:\Users\Dennis\Documents\1FAUWORK\Photos for Causes\swamp-fern.jpg"/>
          <p:cNvPicPr/>
          <p:nvPr/>
        </p:nvPicPr>
        <p:blipFill rotWithShape="1">
          <a:blip r:embed="rId2" cstate="print">
            <a:extLst>
              <a:ext uri="{28A0092B-C50C-407E-A947-70E740481C1C}">
                <a14:useLocalDpi xmlns:a14="http://schemas.microsoft.com/office/drawing/2010/main"/>
              </a:ext>
            </a:extLst>
          </a:blip>
          <a:srcRect/>
          <a:stretch/>
        </p:blipFill>
        <p:spPr bwMode="auto">
          <a:xfrm>
            <a:off x="5448300" y="1536381"/>
            <a:ext cx="3543300" cy="3873819"/>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
        <p:nvSpPr>
          <p:cNvPr id="2" name="Rectangle 1"/>
          <p:cNvSpPr/>
          <p:nvPr/>
        </p:nvSpPr>
        <p:spPr>
          <a:xfrm>
            <a:off x="152400" y="5410200"/>
            <a:ext cx="8839200" cy="1631216"/>
          </a:xfrm>
          <a:prstGeom prst="rect">
            <a:avLst/>
          </a:prstGeom>
        </p:spPr>
        <p:txBody>
          <a:bodyPr wrap="square">
            <a:spAutoFit/>
          </a:bodyPr>
          <a:lstStyle/>
          <a:p>
            <a:r>
              <a:rPr lang="en-US" sz="1600" b="1" dirty="0"/>
              <a:t>Coal</a:t>
            </a:r>
            <a:r>
              <a:rPr lang="en-US" sz="1600" dirty="0"/>
              <a:t> formed from the remains of trees, ferns, and plants in </a:t>
            </a:r>
            <a:r>
              <a:rPr lang="en-US" sz="1600" dirty="0" smtClean="0"/>
              <a:t>swampy </a:t>
            </a:r>
            <a:r>
              <a:rPr lang="en-US" sz="1600" dirty="0"/>
              <a:t>areas. </a:t>
            </a:r>
            <a:r>
              <a:rPr lang="en-US" sz="1600" b="1" dirty="0"/>
              <a:t>Oil</a:t>
            </a:r>
            <a:r>
              <a:rPr lang="en-US" sz="1600" dirty="0"/>
              <a:t> and </a:t>
            </a:r>
            <a:r>
              <a:rPr lang="en-US" sz="1600" b="1" dirty="0"/>
              <a:t>natural gas</a:t>
            </a:r>
            <a:r>
              <a:rPr lang="en-US" sz="1600" dirty="0"/>
              <a:t> were created from organisms that lived in rivers or shallow seas. Heat, pressure, and bacteria acted to compress and change the organic material first into oil, and later into natural gas, which formed deeper underground</a:t>
            </a:r>
            <a:r>
              <a:rPr lang="en-US" sz="1600" dirty="0" smtClean="0"/>
              <a:t>. </a:t>
            </a:r>
          </a:p>
          <a:p>
            <a:r>
              <a:rPr lang="en-US" b="1" dirty="0" smtClean="0"/>
              <a:t>Today</a:t>
            </a:r>
            <a:r>
              <a:rPr lang="en-US" b="1" dirty="0"/>
              <a:t>, we </a:t>
            </a:r>
            <a:r>
              <a:rPr lang="en-US" b="1" dirty="0" smtClean="0"/>
              <a:t>are </a:t>
            </a:r>
            <a:r>
              <a:rPr lang="en-US" b="1" dirty="0"/>
              <a:t>tapping energy that was originally stored hundreds of millions of years ago. </a:t>
            </a:r>
          </a:p>
          <a:p>
            <a:r>
              <a:rPr lang="en-US" dirty="0" smtClean="0"/>
              <a:t> </a:t>
            </a:r>
            <a:endParaRPr lang="en-US" dirty="0"/>
          </a:p>
        </p:txBody>
      </p:sp>
    </p:spTree>
    <p:extLst>
      <p:ext uri="{BB962C8B-B14F-4D97-AF65-F5344CB8AC3E}">
        <p14:creationId xmlns:p14="http://schemas.microsoft.com/office/powerpoint/2010/main" val="5366158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317486"/>
          </a:xfrm>
          <a:prstGeom prst="rect">
            <a:avLst/>
          </a:prstGeom>
          <a:solidFill>
            <a:schemeClr val="tx1"/>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04800" y="1447800"/>
            <a:ext cx="4724400" cy="2031325"/>
          </a:xfrm>
          <a:prstGeom prst="rect">
            <a:avLst/>
          </a:prstGeom>
          <a:noFill/>
        </p:spPr>
        <p:txBody>
          <a:bodyPr wrap="square" rtlCol="0">
            <a:spAutoFit/>
          </a:bodyPr>
          <a:lstStyle/>
          <a:p>
            <a:endParaRPr lang="en-US" dirty="0" smtClean="0"/>
          </a:p>
          <a:p>
            <a:pPr>
              <a:buFont typeface="Arial" pitchFamily="34" charset="0"/>
              <a:buChar char="•"/>
            </a:pPr>
            <a:endParaRPr lang="en-US" dirty="0"/>
          </a:p>
          <a:p>
            <a:endParaRPr lang="en-US" dirty="0" smtClean="0"/>
          </a:p>
          <a:p>
            <a:pPr>
              <a:buFont typeface="Arial" pitchFamily="34" charset="0"/>
              <a:buChar char="•"/>
            </a:pPr>
            <a:endParaRPr lang="en-US" dirty="0"/>
          </a:p>
          <a:p>
            <a:endParaRPr lang="en-US" dirty="0" smtClean="0"/>
          </a:p>
          <a:p>
            <a:pPr>
              <a:buFont typeface="Arial" pitchFamily="34" charset="0"/>
              <a:buChar char="•"/>
            </a:pPr>
            <a:endParaRPr lang="en-US" dirty="0"/>
          </a:p>
          <a:p>
            <a:pPr>
              <a:buFont typeface="Arial" pitchFamily="34" charset="0"/>
              <a:buChar char="•"/>
            </a:pPr>
            <a:endParaRPr lang="en-US" dirty="0"/>
          </a:p>
        </p:txBody>
      </p:sp>
      <p:sp>
        <p:nvSpPr>
          <p:cNvPr id="6" name="TextBox 5"/>
          <p:cNvSpPr txBox="1"/>
          <p:nvPr/>
        </p:nvSpPr>
        <p:spPr>
          <a:xfrm>
            <a:off x="1752600" y="0"/>
            <a:ext cx="7239000" cy="1231106"/>
          </a:xfrm>
          <a:prstGeom prst="rect">
            <a:avLst/>
          </a:prstGeom>
          <a:noFill/>
        </p:spPr>
        <p:txBody>
          <a:bodyPr wrap="square" rtlCol="0">
            <a:spAutoFit/>
          </a:bodyPr>
          <a:lstStyle/>
          <a:p>
            <a:pPr algn="ctr"/>
            <a:r>
              <a:rPr lang="en-US" sz="3700" dirty="0" smtClean="0">
                <a:solidFill>
                  <a:schemeClr val="bg1"/>
                </a:solidFill>
                <a:latin typeface="Copperplate Gothic Bold" pitchFamily="34" charset="0"/>
              </a:rPr>
              <a:t>Global Warming It’s All About Carbon – Episode 2</a:t>
            </a:r>
            <a:endParaRPr lang="en-US" sz="3700" dirty="0">
              <a:solidFill>
                <a:schemeClr val="bg1"/>
              </a:solidFill>
              <a:latin typeface="Copperplate Gothic Bold" pitchFamily="34" charset="0"/>
            </a:endParaRPr>
          </a:p>
        </p:txBody>
      </p:sp>
      <p:cxnSp>
        <p:nvCxnSpPr>
          <p:cNvPr id="9" name="Straight Connector 8"/>
          <p:cNvCxnSpPr/>
          <p:nvPr/>
        </p:nvCxnSpPr>
        <p:spPr>
          <a:xfrm>
            <a:off x="1676400" y="-76200"/>
            <a:ext cx="0" cy="1393686"/>
          </a:xfrm>
          <a:prstGeom prst="line">
            <a:avLst/>
          </a:prstGeom>
          <a:ln w="50800">
            <a:solidFill>
              <a:schemeClr val="bg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0" y="0"/>
            <a:ext cx="1676400" cy="1323439"/>
          </a:xfrm>
          <a:prstGeom prst="rect">
            <a:avLst/>
          </a:prstGeom>
          <a:noFill/>
        </p:spPr>
        <p:txBody>
          <a:bodyPr wrap="square" rtlCol="0">
            <a:spAutoFit/>
          </a:bodyPr>
          <a:lstStyle/>
          <a:p>
            <a:pPr algn="ctr"/>
            <a:r>
              <a:rPr lang="en-US" sz="2000" dirty="0" smtClean="0">
                <a:solidFill>
                  <a:schemeClr val="bg1"/>
                </a:solidFill>
                <a:latin typeface="Copperplate Gothic Bold" pitchFamily="34" charset="0"/>
              </a:rPr>
              <a:t>CAUSES OF </a:t>
            </a:r>
            <a:r>
              <a:rPr lang="en-US" sz="2000" dirty="0">
                <a:solidFill>
                  <a:schemeClr val="bg1"/>
                </a:solidFill>
                <a:latin typeface="Copperplate Gothic Bold" pitchFamily="34" charset="0"/>
              </a:rPr>
              <a:t>CLIMATE CHANGE</a:t>
            </a:r>
          </a:p>
        </p:txBody>
      </p:sp>
      <p:sp>
        <p:nvSpPr>
          <p:cNvPr id="2" name="Rectangle 1"/>
          <p:cNvSpPr/>
          <p:nvPr/>
        </p:nvSpPr>
        <p:spPr>
          <a:xfrm>
            <a:off x="2209800" y="6096000"/>
            <a:ext cx="4572000" cy="369332"/>
          </a:xfrm>
          <a:prstGeom prst="rect">
            <a:avLst/>
          </a:prstGeom>
        </p:spPr>
        <p:txBody>
          <a:bodyPr>
            <a:spAutoFit/>
          </a:bodyPr>
          <a:lstStyle/>
          <a:p>
            <a:endParaRPr lang="en-US" dirty="0"/>
          </a:p>
        </p:txBody>
      </p:sp>
      <p:sp>
        <p:nvSpPr>
          <p:cNvPr id="3" name="Rectangle 2"/>
          <p:cNvSpPr/>
          <p:nvPr/>
        </p:nvSpPr>
        <p:spPr>
          <a:xfrm>
            <a:off x="76200" y="5819001"/>
            <a:ext cx="8915400" cy="923330"/>
          </a:xfrm>
          <a:prstGeom prst="rect">
            <a:avLst/>
          </a:prstGeom>
        </p:spPr>
        <p:txBody>
          <a:bodyPr wrap="square">
            <a:spAutoFit/>
          </a:bodyPr>
          <a:lstStyle/>
          <a:p>
            <a:pPr algn="ctr"/>
            <a:r>
              <a:rPr lang="en-US" b="1" dirty="0"/>
              <a:t>Watch Episode </a:t>
            </a:r>
            <a:r>
              <a:rPr lang="en-US" b="1" dirty="0" smtClean="0"/>
              <a:t>2: </a:t>
            </a:r>
            <a:r>
              <a:rPr lang="en-US" b="1" dirty="0"/>
              <a:t>Global Warming, It's All About Carbon. </a:t>
            </a:r>
            <a:r>
              <a:rPr lang="en-US" dirty="0"/>
              <a:t/>
            </a:r>
            <a:br>
              <a:rPr lang="en-US" dirty="0"/>
            </a:br>
            <a:r>
              <a:rPr lang="en-US" dirty="0"/>
              <a:t>NPR's Robert </a:t>
            </a:r>
            <a:r>
              <a:rPr lang="en-US" dirty="0" err="1"/>
              <a:t>Krulwich</a:t>
            </a:r>
            <a:r>
              <a:rPr lang="en-US" dirty="0"/>
              <a:t> and Odd Todd, in partnership with Wild Chronicles, present an animated cartoon series on the atom at the heart of global warming: carbon.</a:t>
            </a:r>
          </a:p>
        </p:txBody>
      </p:sp>
    </p:spTree>
    <p:controls>
      <mc:AlternateContent xmlns:mc="http://schemas.openxmlformats.org/markup-compatibility/2006">
        <mc:Choice xmlns:v="urn:schemas-microsoft-com:vml" Requires="v">
          <p:control spid="5125" name="ShockwaveFlash1" r:id="rId2" imgW="6477561" imgH="4038095"/>
        </mc:Choice>
        <mc:Fallback>
          <p:control name="ShockwaveFlash1" r:id="rId2" imgW="6477561" imgH="4038095">
            <p:pic>
              <p:nvPicPr>
                <p:cNvPr id="0" name="ShockwaveFlash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1524000"/>
                  <a:ext cx="6477000" cy="403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572396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317486"/>
          </a:xfrm>
          <a:prstGeom prst="rect">
            <a:avLst/>
          </a:prstGeom>
          <a:solidFill>
            <a:schemeClr val="tx1"/>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7200" y="2001390"/>
            <a:ext cx="3581400" cy="4801315"/>
          </a:xfrm>
          <a:prstGeom prst="rect">
            <a:avLst/>
          </a:prstGeom>
          <a:noFill/>
        </p:spPr>
        <p:txBody>
          <a:bodyPr wrap="square" rtlCol="0">
            <a:spAutoFit/>
          </a:bodyPr>
          <a:lstStyle/>
          <a:p>
            <a:r>
              <a:rPr lang="en-US" b="1" dirty="0"/>
              <a:t>Processes or regions that predominately produce atmospheric carbon dioxide (CO</a:t>
            </a:r>
            <a:r>
              <a:rPr lang="en-US" b="1" baseline="-25000" dirty="0"/>
              <a:t>2</a:t>
            </a:r>
            <a:r>
              <a:rPr lang="en-US" b="1" dirty="0"/>
              <a:t>) </a:t>
            </a:r>
            <a:r>
              <a:rPr lang="en-US" dirty="0"/>
              <a:t>are referred to as </a:t>
            </a:r>
            <a:r>
              <a:rPr lang="en-US" b="1" dirty="0"/>
              <a:t>sources.</a:t>
            </a:r>
            <a:r>
              <a:rPr lang="en-US" dirty="0"/>
              <a:t> </a:t>
            </a:r>
            <a:endParaRPr lang="en-US" dirty="0" smtClean="0"/>
          </a:p>
          <a:p>
            <a:r>
              <a:rPr lang="en-US" dirty="0" smtClean="0"/>
              <a:t>Carbon </a:t>
            </a:r>
            <a:r>
              <a:rPr lang="en-US" dirty="0"/>
              <a:t>dioxide is added to the atmosphere naturally when organisms respire or decompose (decay), carbonate rocks are weathered, forest fires occur, and volcanoes erupt. </a:t>
            </a:r>
            <a:endParaRPr lang="en-US" dirty="0" smtClean="0"/>
          </a:p>
          <a:p>
            <a:endParaRPr lang="en-US" dirty="0"/>
          </a:p>
          <a:p>
            <a:r>
              <a:rPr lang="en-US" dirty="0" smtClean="0"/>
              <a:t>Carbon </a:t>
            </a:r>
            <a:r>
              <a:rPr lang="en-US" dirty="0"/>
              <a:t>dioxide is also added to the atmosphere through human activities, such as the burning of fossil fuels and forests and the production of cement.</a:t>
            </a:r>
          </a:p>
          <a:p>
            <a:pPr>
              <a:buFont typeface="Arial" pitchFamily="34" charset="0"/>
              <a:buChar char="•"/>
            </a:pPr>
            <a:endParaRPr lang="en-US" dirty="0"/>
          </a:p>
        </p:txBody>
      </p:sp>
      <p:sp>
        <p:nvSpPr>
          <p:cNvPr id="6" name="TextBox 5"/>
          <p:cNvSpPr txBox="1"/>
          <p:nvPr/>
        </p:nvSpPr>
        <p:spPr>
          <a:xfrm>
            <a:off x="1752600" y="266700"/>
            <a:ext cx="7239000" cy="707886"/>
          </a:xfrm>
          <a:prstGeom prst="rect">
            <a:avLst/>
          </a:prstGeom>
          <a:noFill/>
        </p:spPr>
        <p:txBody>
          <a:bodyPr wrap="square" rtlCol="0">
            <a:spAutoFit/>
          </a:bodyPr>
          <a:lstStyle/>
          <a:p>
            <a:pPr algn="ctr"/>
            <a:r>
              <a:rPr lang="en-US" sz="4000" dirty="0" smtClean="0">
                <a:solidFill>
                  <a:schemeClr val="bg1"/>
                </a:solidFill>
                <a:latin typeface="Copperplate Gothic Bold" pitchFamily="34" charset="0"/>
              </a:rPr>
              <a:t>Carbon Dioxide Sources</a:t>
            </a:r>
            <a:endParaRPr lang="en-US" sz="4000" dirty="0">
              <a:solidFill>
                <a:schemeClr val="bg1"/>
              </a:solidFill>
              <a:latin typeface="Copperplate Gothic Bold" pitchFamily="34" charset="0"/>
            </a:endParaRPr>
          </a:p>
        </p:txBody>
      </p:sp>
      <p:cxnSp>
        <p:nvCxnSpPr>
          <p:cNvPr id="9" name="Straight Connector 8"/>
          <p:cNvCxnSpPr/>
          <p:nvPr/>
        </p:nvCxnSpPr>
        <p:spPr>
          <a:xfrm>
            <a:off x="1676400" y="-76200"/>
            <a:ext cx="0" cy="1393686"/>
          </a:xfrm>
          <a:prstGeom prst="line">
            <a:avLst/>
          </a:prstGeom>
          <a:ln w="50800">
            <a:solidFill>
              <a:schemeClr val="bg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0" y="0"/>
            <a:ext cx="1676400" cy="1323439"/>
          </a:xfrm>
          <a:prstGeom prst="rect">
            <a:avLst/>
          </a:prstGeom>
          <a:noFill/>
        </p:spPr>
        <p:txBody>
          <a:bodyPr wrap="square" rtlCol="0">
            <a:spAutoFit/>
          </a:bodyPr>
          <a:lstStyle/>
          <a:p>
            <a:pPr algn="ctr"/>
            <a:r>
              <a:rPr lang="en-US" sz="2000" dirty="0" smtClean="0">
                <a:solidFill>
                  <a:schemeClr val="bg1"/>
                </a:solidFill>
                <a:latin typeface="Copperplate Gothic Bold" pitchFamily="34" charset="0"/>
              </a:rPr>
              <a:t>CAUSES OF </a:t>
            </a:r>
            <a:r>
              <a:rPr lang="en-US" sz="2000" dirty="0">
                <a:solidFill>
                  <a:schemeClr val="bg1"/>
                </a:solidFill>
                <a:latin typeface="Copperplate Gothic Bold" pitchFamily="34" charset="0"/>
              </a:rPr>
              <a:t>CLIMATE CHANGE</a:t>
            </a:r>
          </a:p>
        </p:txBody>
      </p:sp>
      <p:pic>
        <p:nvPicPr>
          <p:cNvPr id="7" name="Picture 6" descr="C:\Users\Dennis\Documents\1FAUWORK\Photos for Causes\forest-fire.jpg"/>
          <p:cNvPicPr/>
          <p:nvPr/>
        </p:nvPicPr>
        <p:blipFill>
          <a:blip r:embed="rId2" cstate="print">
            <a:extLst>
              <a:ext uri="{28A0092B-C50C-407E-A947-70E740481C1C}">
                <a14:useLocalDpi xmlns:a14="http://schemas.microsoft.com/office/drawing/2010/main"/>
              </a:ext>
            </a:extLst>
          </a:blip>
          <a:srcRect/>
          <a:stretch>
            <a:fillRect/>
          </a:stretch>
        </p:blipFill>
        <p:spPr bwMode="auto">
          <a:xfrm>
            <a:off x="4495800" y="1828799"/>
            <a:ext cx="4358005" cy="459250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767161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317486"/>
          </a:xfrm>
          <a:prstGeom prst="rect">
            <a:avLst/>
          </a:prstGeom>
          <a:solidFill>
            <a:schemeClr val="tx1"/>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04800" y="1752600"/>
            <a:ext cx="8610600" cy="5078314"/>
          </a:xfrm>
          <a:prstGeom prst="rect">
            <a:avLst/>
          </a:prstGeom>
          <a:noFill/>
        </p:spPr>
        <p:txBody>
          <a:bodyPr wrap="square" rtlCol="0">
            <a:spAutoFit/>
          </a:bodyPr>
          <a:lstStyle/>
          <a:p>
            <a:r>
              <a:rPr lang="en-US" b="1" dirty="0"/>
              <a:t>R</a:t>
            </a:r>
            <a:r>
              <a:rPr lang="en-US" b="1" dirty="0" smtClean="0"/>
              <a:t>espiration</a:t>
            </a:r>
            <a:r>
              <a:rPr lang="en-US" dirty="0" smtClean="0"/>
              <a:t> </a:t>
            </a:r>
            <a:r>
              <a:rPr lang="en-US" dirty="0"/>
              <a:t>is the exchange of oxygen and carbon dioxide between the blood of an animal and the environment. Carbon dioxide is released when organisms respire or breathe.</a:t>
            </a:r>
          </a:p>
          <a:p>
            <a:r>
              <a:rPr lang="en-US" dirty="0"/>
              <a:t>Respiration also takes place at the cellular level and often called </a:t>
            </a:r>
            <a:r>
              <a:rPr lang="en-US" b="1" dirty="0"/>
              <a:t>cellular respiration</a:t>
            </a:r>
            <a:r>
              <a:rPr lang="en-US" dirty="0"/>
              <a:t>. Every cell needs to respire to produce the energy it needs, and all plants and animals return both carbon dioxide and water vapor to the atmosphere through this process. The process of respiration produces energy for organisms by combining glucose with oxygen from the air</a:t>
            </a:r>
            <a:r>
              <a:rPr lang="en-US" dirty="0" smtClean="0"/>
              <a:t>.</a:t>
            </a:r>
          </a:p>
          <a:p>
            <a:endParaRPr lang="en-US" dirty="0"/>
          </a:p>
          <a:p>
            <a:r>
              <a:rPr lang="en-US" dirty="0" smtClean="0"/>
              <a:t>During </a:t>
            </a:r>
            <a:r>
              <a:rPr lang="en-US" dirty="0"/>
              <a:t>cellular respiration, glucose and oxygen are changed into energy and CO</a:t>
            </a:r>
            <a:r>
              <a:rPr lang="en-US" baseline="-25000" dirty="0"/>
              <a:t>2</a:t>
            </a:r>
            <a:r>
              <a:rPr lang="en-US" dirty="0"/>
              <a:t>. Therefore, CO</a:t>
            </a:r>
            <a:r>
              <a:rPr lang="en-US" baseline="-25000" dirty="0"/>
              <a:t>2 </a:t>
            </a:r>
            <a:r>
              <a:rPr lang="en-US" dirty="0"/>
              <a:t>is released into the atmosphere during the process of cellular respiration.</a:t>
            </a:r>
          </a:p>
          <a:p>
            <a:r>
              <a:rPr lang="en-US" dirty="0"/>
              <a:t> </a:t>
            </a:r>
          </a:p>
          <a:p>
            <a:pPr algn="ctr"/>
            <a:r>
              <a:rPr lang="en-US" b="1" dirty="0" smtClean="0"/>
              <a:t>C</a:t>
            </a:r>
            <a:r>
              <a:rPr lang="en-US" b="1" baseline="-25000" dirty="0" smtClean="0"/>
              <a:t>6 </a:t>
            </a:r>
            <a:r>
              <a:rPr lang="en-US" b="1" dirty="0"/>
              <a:t>H</a:t>
            </a:r>
            <a:r>
              <a:rPr lang="en-US" b="1" baseline="-25000" dirty="0"/>
              <a:t>12</a:t>
            </a:r>
            <a:r>
              <a:rPr lang="en-US" b="1" dirty="0"/>
              <a:t>O</a:t>
            </a:r>
            <a:r>
              <a:rPr lang="en-US" b="1" baseline="-25000" dirty="0"/>
              <a:t>6</a:t>
            </a:r>
            <a:r>
              <a:rPr lang="en-US" b="1" dirty="0"/>
              <a:t> +    6O</a:t>
            </a:r>
            <a:r>
              <a:rPr lang="en-US" b="1" baseline="-25000" dirty="0"/>
              <a:t>2  </a:t>
            </a:r>
            <a:r>
              <a:rPr lang="en-US" b="1" baseline="-25000" dirty="0" smtClean="0"/>
              <a:t>  </a:t>
            </a:r>
            <a:r>
              <a:rPr lang="en-US" b="1" dirty="0" smtClean="0">
                <a:sym typeface="Wingdings"/>
              </a:rPr>
              <a:t></a:t>
            </a:r>
            <a:r>
              <a:rPr lang="en-US" b="1" baseline="-25000" dirty="0" smtClean="0"/>
              <a:t>   </a:t>
            </a:r>
            <a:r>
              <a:rPr lang="en-US" b="1" dirty="0"/>
              <a:t>6CO</a:t>
            </a:r>
            <a:r>
              <a:rPr lang="en-US" b="1" baseline="-25000" dirty="0"/>
              <a:t> 2  </a:t>
            </a:r>
            <a:r>
              <a:rPr lang="en-US" b="1" baseline="-25000" dirty="0" smtClean="0"/>
              <a:t>   </a:t>
            </a:r>
            <a:r>
              <a:rPr lang="en-US" b="1" dirty="0"/>
              <a:t>+   H</a:t>
            </a:r>
            <a:r>
              <a:rPr lang="en-US" b="1" baseline="-25000" dirty="0"/>
              <a:t> 2 </a:t>
            </a:r>
            <a:r>
              <a:rPr lang="en-US" b="1" dirty="0"/>
              <a:t>O   + </a:t>
            </a:r>
            <a:r>
              <a:rPr lang="en-US" b="1" dirty="0" smtClean="0"/>
              <a:t> </a:t>
            </a:r>
            <a:r>
              <a:rPr lang="en-US" b="1" dirty="0"/>
              <a:t>energy</a:t>
            </a:r>
            <a:endParaRPr lang="en-US" dirty="0"/>
          </a:p>
          <a:p>
            <a:pPr algn="ctr"/>
            <a:r>
              <a:rPr lang="en-US" b="1" dirty="0" smtClean="0"/>
              <a:t>glucose   </a:t>
            </a:r>
            <a:r>
              <a:rPr lang="en-US" b="1" dirty="0"/>
              <a:t>+   oxygen   </a:t>
            </a:r>
            <a:r>
              <a:rPr lang="en-US" b="1" dirty="0">
                <a:sym typeface="Wingdings"/>
              </a:rPr>
              <a:t></a:t>
            </a:r>
            <a:r>
              <a:rPr lang="en-US" b="1" baseline="-25000" dirty="0"/>
              <a:t>­­­­­   </a:t>
            </a:r>
            <a:r>
              <a:rPr lang="en-US" b="1" dirty="0"/>
              <a:t>    carbon dioxide  +  water  +  </a:t>
            </a:r>
            <a:r>
              <a:rPr lang="en-US" b="1" dirty="0" smtClean="0"/>
              <a:t> </a:t>
            </a:r>
            <a:r>
              <a:rPr lang="en-US" b="1" dirty="0"/>
              <a:t>energy</a:t>
            </a:r>
            <a:endParaRPr lang="en-US" dirty="0"/>
          </a:p>
          <a:p>
            <a:endParaRPr lang="en-US" dirty="0" smtClean="0"/>
          </a:p>
          <a:p>
            <a:r>
              <a:rPr lang="en-US" dirty="0" smtClean="0"/>
              <a:t>Respiration </a:t>
            </a:r>
            <a:r>
              <a:rPr lang="en-US" dirty="0"/>
              <a:t>is also the process by which once-living (organic) organisms are decomposed. When organisms die, they are decomposed by bacteria. </a:t>
            </a:r>
            <a:endParaRPr lang="en-US" dirty="0" smtClean="0"/>
          </a:p>
          <a:p>
            <a:endParaRPr lang="en-US" dirty="0"/>
          </a:p>
          <a:p>
            <a:r>
              <a:rPr lang="en-US" dirty="0" smtClean="0"/>
              <a:t>Carbon </a:t>
            </a:r>
            <a:r>
              <a:rPr lang="en-US" dirty="0"/>
              <a:t>dioxide is released into the atmosphere or water during the decomposition process.</a:t>
            </a:r>
          </a:p>
        </p:txBody>
      </p:sp>
      <p:sp>
        <p:nvSpPr>
          <p:cNvPr id="6" name="TextBox 5"/>
          <p:cNvSpPr txBox="1"/>
          <p:nvPr/>
        </p:nvSpPr>
        <p:spPr>
          <a:xfrm>
            <a:off x="1775460" y="76200"/>
            <a:ext cx="7239000" cy="1200329"/>
          </a:xfrm>
          <a:prstGeom prst="rect">
            <a:avLst/>
          </a:prstGeom>
          <a:noFill/>
        </p:spPr>
        <p:txBody>
          <a:bodyPr wrap="square" rtlCol="0">
            <a:spAutoFit/>
          </a:bodyPr>
          <a:lstStyle/>
          <a:p>
            <a:pPr algn="ctr"/>
            <a:r>
              <a:rPr lang="en-US" sz="4000" dirty="0" smtClean="0">
                <a:solidFill>
                  <a:schemeClr val="bg1"/>
                </a:solidFill>
                <a:latin typeface="Copperplate Gothic Bold" pitchFamily="34" charset="0"/>
              </a:rPr>
              <a:t>Carbon Dioxide Sources </a:t>
            </a:r>
            <a:r>
              <a:rPr lang="en-US" sz="3200" dirty="0" smtClean="0">
                <a:solidFill>
                  <a:schemeClr val="bg1"/>
                </a:solidFill>
                <a:latin typeface="Copperplate Gothic Bold" pitchFamily="34" charset="0"/>
              </a:rPr>
              <a:t>Respiration &amp; Decomposition</a:t>
            </a:r>
            <a:endParaRPr lang="en-US" sz="3200" dirty="0">
              <a:solidFill>
                <a:schemeClr val="bg1"/>
              </a:solidFill>
              <a:latin typeface="Copperplate Gothic Bold" pitchFamily="34" charset="0"/>
            </a:endParaRPr>
          </a:p>
        </p:txBody>
      </p:sp>
      <p:cxnSp>
        <p:nvCxnSpPr>
          <p:cNvPr id="9" name="Straight Connector 8"/>
          <p:cNvCxnSpPr/>
          <p:nvPr/>
        </p:nvCxnSpPr>
        <p:spPr>
          <a:xfrm>
            <a:off x="1676400" y="-76200"/>
            <a:ext cx="0" cy="1393686"/>
          </a:xfrm>
          <a:prstGeom prst="line">
            <a:avLst/>
          </a:prstGeom>
          <a:ln w="50800">
            <a:solidFill>
              <a:schemeClr val="bg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0" y="0"/>
            <a:ext cx="1676400" cy="1323439"/>
          </a:xfrm>
          <a:prstGeom prst="rect">
            <a:avLst/>
          </a:prstGeom>
          <a:noFill/>
        </p:spPr>
        <p:txBody>
          <a:bodyPr wrap="square" rtlCol="0">
            <a:spAutoFit/>
          </a:bodyPr>
          <a:lstStyle/>
          <a:p>
            <a:pPr algn="ctr"/>
            <a:r>
              <a:rPr lang="en-US" sz="2000" dirty="0" smtClean="0">
                <a:solidFill>
                  <a:schemeClr val="bg1"/>
                </a:solidFill>
                <a:latin typeface="Copperplate Gothic Bold" pitchFamily="34" charset="0"/>
              </a:rPr>
              <a:t>CAUSES OF </a:t>
            </a:r>
            <a:r>
              <a:rPr lang="en-US" sz="2000" dirty="0">
                <a:solidFill>
                  <a:schemeClr val="bg1"/>
                </a:solidFill>
                <a:latin typeface="Copperplate Gothic Bold" pitchFamily="34" charset="0"/>
              </a:rPr>
              <a:t>CLIMATE CHANGE</a:t>
            </a:r>
          </a:p>
        </p:txBody>
      </p:sp>
    </p:spTree>
    <p:extLst>
      <p:ext uri="{BB962C8B-B14F-4D97-AF65-F5344CB8AC3E}">
        <p14:creationId xmlns:p14="http://schemas.microsoft.com/office/powerpoint/2010/main" val="22980568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317486"/>
          </a:xfrm>
          <a:prstGeom prst="rect">
            <a:avLst/>
          </a:prstGeom>
          <a:solidFill>
            <a:schemeClr val="tx1"/>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04800" y="1447800"/>
            <a:ext cx="4724400" cy="2031325"/>
          </a:xfrm>
          <a:prstGeom prst="rect">
            <a:avLst/>
          </a:prstGeom>
          <a:noFill/>
        </p:spPr>
        <p:txBody>
          <a:bodyPr wrap="square" rtlCol="0">
            <a:spAutoFit/>
          </a:bodyPr>
          <a:lstStyle/>
          <a:p>
            <a:endParaRPr lang="en-US" dirty="0" smtClean="0"/>
          </a:p>
          <a:p>
            <a:pPr>
              <a:buFont typeface="Arial" pitchFamily="34" charset="0"/>
              <a:buChar char="•"/>
            </a:pPr>
            <a:endParaRPr lang="en-US" dirty="0"/>
          </a:p>
          <a:p>
            <a:endParaRPr lang="en-US" dirty="0" smtClean="0"/>
          </a:p>
          <a:p>
            <a:pPr>
              <a:buFont typeface="Arial" pitchFamily="34" charset="0"/>
              <a:buChar char="•"/>
            </a:pPr>
            <a:endParaRPr lang="en-US" dirty="0"/>
          </a:p>
          <a:p>
            <a:endParaRPr lang="en-US" dirty="0" smtClean="0"/>
          </a:p>
          <a:p>
            <a:pPr>
              <a:buFont typeface="Arial" pitchFamily="34" charset="0"/>
              <a:buChar char="•"/>
            </a:pPr>
            <a:endParaRPr lang="en-US" dirty="0"/>
          </a:p>
          <a:p>
            <a:pPr>
              <a:buFont typeface="Arial" pitchFamily="34" charset="0"/>
              <a:buChar char="•"/>
            </a:pPr>
            <a:endParaRPr lang="en-US" dirty="0"/>
          </a:p>
        </p:txBody>
      </p:sp>
      <p:sp>
        <p:nvSpPr>
          <p:cNvPr id="6" name="TextBox 5"/>
          <p:cNvSpPr txBox="1"/>
          <p:nvPr/>
        </p:nvSpPr>
        <p:spPr>
          <a:xfrm>
            <a:off x="1775460" y="76200"/>
            <a:ext cx="7239000" cy="1200329"/>
          </a:xfrm>
          <a:prstGeom prst="rect">
            <a:avLst/>
          </a:prstGeom>
          <a:noFill/>
        </p:spPr>
        <p:txBody>
          <a:bodyPr wrap="square" rtlCol="0">
            <a:spAutoFit/>
          </a:bodyPr>
          <a:lstStyle/>
          <a:p>
            <a:pPr algn="ctr"/>
            <a:r>
              <a:rPr lang="en-US" sz="4000" dirty="0" smtClean="0">
                <a:solidFill>
                  <a:schemeClr val="bg1"/>
                </a:solidFill>
                <a:latin typeface="Copperplate Gothic Bold" pitchFamily="34" charset="0"/>
              </a:rPr>
              <a:t>Carbon Dioxide Sources</a:t>
            </a:r>
          </a:p>
          <a:p>
            <a:pPr algn="ctr"/>
            <a:r>
              <a:rPr lang="en-US" sz="3200" dirty="0" smtClean="0">
                <a:solidFill>
                  <a:schemeClr val="bg1"/>
                </a:solidFill>
                <a:latin typeface="Copperplate Gothic Bold" pitchFamily="34" charset="0"/>
              </a:rPr>
              <a:t>Carbonate Rock Weathering</a:t>
            </a:r>
            <a:endParaRPr lang="en-US" sz="3200" dirty="0">
              <a:solidFill>
                <a:schemeClr val="bg1"/>
              </a:solidFill>
              <a:latin typeface="Copperplate Gothic Bold" pitchFamily="34" charset="0"/>
            </a:endParaRPr>
          </a:p>
        </p:txBody>
      </p:sp>
      <p:cxnSp>
        <p:nvCxnSpPr>
          <p:cNvPr id="9" name="Straight Connector 8"/>
          <p:cNvCxnSpPr/>
          <p:nvPr/>
        </p:nvCxnSpPr>
        <p:spPr>
          <a:xfrm>
            <a:off x="1676400" y="-76200"/>
            <a:ext cx="0" cy="1393686"/>
          </a:xfrm>
          <a:prstGeom prst="line">
            <a:avLst/>
          </a:prstGeom>
          <a:ln w="50800">
            <a:solidFill>
              <a:schemeClr val="bg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0" y="0"/>
            <a:ext cx="1676400" cy="1323439"/>
          </a:xfrm>
          <a:prstGeom prst="rect">
            <a:avLst/>
          </a:prstGeom>
          <a:noFill/>
        </p:spPr>
        <p:txBody>
          <a:bodyPr wrap="square" rtlCol="0">
            <a:spAutoFit/>
          </a:bodyPr>
          <a:lstStyle/>
          <a:p>
            <a:pPr algn="ctr"/>
            <a:r>
              <a:rPr lang="en-US" sz="2000" dirty="0" smtClean="0">
                <a:solidFill>
                  <a:schemeClr val="bg1"/>
                </a:solidFill>
                <a:latin typeface="Copperplate Gothic Bold" pitchFamily="34" charset="0"/>
              </a:rPr>
              <a:t>CAUSES OF </a:t>
            </a:r>
            <a:r>
              <a:rPr lang="en-US" sz="2000" dirty="0">
                <a:solidFill>
                  <a:schemeClr val="bg1"/>
                </a:solidFill>
                <a:latin typeface="Copperplate Gothic Bold" pitchFamily="34" charset="0"/>
              </a:rPr>
              <a:t>CLIMATE CHANGE</a:t>
            </a:r>
          </a:p>
        </p:txBody>
      </p:sp>
      <p:sp>
        <p:nvSpPr>
          <p:cNvPr id="2" name="Rectangle 1"/>
          <p:cNvSpPr/>
          <p:nvPr/>
        </p:nvSpPr>
        <p:spPr>
          <a:xfrm>
            <a:off x="381000" y="2692062"/>
            <a:ext cx="4572000" cy="2308324"/>
          </a:xfrm>
          <a:prstGeom prst="rect">
            <a:avLst/>
          </a:prstGeom>
        </p:spPr>
        <p:txBody>
          <a:bodyPr>
            <a:spAutoFit/>
          </a:bodyPr>
          <a:lstStyle/>
          <a:p>
            <a:r>
              <a:rPr lang="en-US" dirty="0"/>
              <a:t>Over geologic time, limestone may become exposed (due to tectonic processes or changes in sea level) to the atmosphere and to the weathering of rain. </a:t>
            </a:r>
            <a:endParaRPr lang="en-US" dirty="0" smtClean="0"/>
          </a:p>
          <a:p>
            <a:endParaRPr lang="en-US" dirty="0"/>
          </a:p>
          <a:p>
            <a:r>
              <a:rPr lang="en-US" dirty="0" smtClean="0"/>
              <a:t>The </a:t>
            </a:r>
            <a:r>
              <a:rPr lang="en-US" dirty="0"/>
              <a:t>carbonic acid that forms when carbon dioxide dissolves in water, in turn, dissolves carbonate rocks and releases carbon dioxide. </a:t>
            </a:r>
          </a:p>
        </p:txBody>
      </p:sp>
      <p:pic>
        <p:nvPicPr>
          <p:cNvPr id="8" name="Picture 7"/>
          <p:cNvPicPr/>
          <p:nvPr/>
        </p:nvPicPr>
        <p:blipFill>
          <a:blip r:embed="rId2">
            <a:extLst>
              <a:ext uri="{28A0092B-C50C-407E-A947-70E740481C1C}">
                <a14:useLocalDpi xmlns:a14="http://schemas.microsoft.com/office/drawing/2010/main"/>
              </a:ext>
            </a:extLst>
          </a:blip>
          <a:stretch>
            <a:fillRect/>
          </a:stretch>
        </p:blipFill>
        <p:spPr>
          <a:xfrm>
            <a:off x="5181600" y="1828800"/>
            <a:ext cx="3419880" cy="43243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726489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317486"/>
          </a:xfrm>
          <a:prstGeom prst="rect">
            <a:avLst/>
          </a:prstGeom>
          <a:solidFill>
            <a:schemeClr val="tx1"/>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52400" y="1447800"/>
            <a:ext cx="3733800" cy="4247317"/>
          </a:xfrm>
          <a:prstGeom prst="rect">
            <a:avLst/>
          </a:prstGeom>
          <a:noFill/>
        </p:spPr>
        <p:txBody>
          <a:bodyPr wrap="square" rtlCol="0">
            <a:spAutoFit/>
          </a:bodyPr>
          <a:lstStyle/>
          <a:p>
            <a:r>
              <a:rPr lang="en-US" dirty="0"/>
              <a:t>Carbon dioxide is added to the atmosphere by human activities. </a:t>
            </a:r>
            <a:endParaRPr lang="en-US" dirty="0" smtClean="0"/>
          </a:p>
          <a:p>
            <a:endParaRPr lang="en-US" dirty="0"/>
          </a:p>
          <a:p>
            <a:r>
              <a:rPr lang="en-US" dirty="0" smtClean="0"/>
              <a:t>When </a:t>
            </a:r>
            <a:r>
              <a:rPr lang="en-US" dirty="0"/>
              <a:t>hydrocarbon fuels (i.e. wood, coal, natural gas, and oil) are burned, CO</a:t>
            </a:r>
            <a:r>
              <a:rPr lang="en-US" baseline="-25000" dirty="0"/>
              <a:t>2 </a:t>
            </a:r>
            <a:r>
              <a:rPr lang="en-US" dirty="0"/>
              <a:t>is released. During combustion or burning, carbon from fossil fuels combine with oxygen in the air to form CO</a:t>
            </a:r>
            <a:r>
              <a:rPr lang="en-US" baseline="-25000" dirty="0"/>
              <a:t>2 </a:t>
            </a:r>
            <a:r>
              <a:rPr lang="en-US" dirty="0"/>
              <a:t>and water vapor.</a:t>
            </a:r>
          </a:p>
          <a:p>
            <a:r>
              <a:rPr lang="en-US" dirty="0"/>
              <a:t> </a:t>
            </a:r>
          </a:p>
          <a:p>
            <a:r>
              <a:rPr lang="en-US" dirty="0" smtClean="0"/>
              <a:t>These </a:t>
            </a:r>
            <a:r>
              <a:rPr lang="en-US" dirty="0"/>
              <a:t>natural hydrocarbon fuels come from once-living organisms and are made from carbon and hydrogen, which release CO</a:t>
            </a:r>
            <a:r>
              <a:rPr lang="en-US" baseline="-25000" dirty="0"/>
              <a:t>2 </a:t>
            </a:r>
            <a:r>
              <a:rPr lang="en-US" dirty="0"/>
              <a:t>and water when they burn.</a:t>
            </a:r>
          </a:p>
        </p:txBody>
      </p:sp>
      <p:sp>
        <p:nvSpPr>
          <p:cNvPr id="6" name="TextBox 5"/>
          <p:cNvSpPr txBox="1"/>
          <p:nvPr/>
        </p:nvSpPr>
        <p:spPr>
          <a:xfrm>
            <a:off x="1775460" y="76200"/>
            <a:ext cx="7239000" cy="1200329"/>
          </a:xfrm>
          <a:prstGeom prst="rect">
            <a:avLst/>
          </a:prstGeom>
          <a:noFill/>
        </p:spPr>
        <p:txBody>
          <a:bodyPr wrap="square" rtlCol="0">
            <a:spAutoFit/>
          </a:bodyPr>
          <a:lstStyle/>
          <a:p>
            <a:pPr algn="ctr"/>
            <a:r>
              <a:rPr lang="en-US" sz="4000" dirty="0" smtClean="0">
                <a:solidFill>
                  <a:schemeClr val="bg1"/>
                </a:solidFill>
                <a:latin typeface="Copperplate Gothic Bold" pitchFamily="34" charset="0"/>
              </a:rPr>
              <a:t>Carbon Dioxide Sources</a:t>
            </a:r>
          </a:p>
          <a:p>
            <a:pPr algn="ctr"/>
            <a:r>
              <a:rPr lang="en-US" sz="3200" dirty="0" smtClean="0">
                <a:solidFill>
                  <a:schemeClr val="bg1"/>
                </a:solidFill>
                <a:latin typeface="Copperplate Gothic Bold" pitchFamily="34" charset="0"/>
              </a:rPr>
              <a:t>Fossil Fuel &amp; Forest Burning</a:t>
            </a:r>
            <a:endParaRPr lang="en-US" sz="3200" dirty="0">
              <a:solidFill>
                <a:schemeClr val="bg1"/>
              </a:solidFill>
              <a:latin typeface="Copperplate Gothic Bold" pitchFamily="34" charset="0"/>
            </a:endParaRPr>
          </a:p>
        </p:txBody>
      </p:sp>
      <p:cxnSp>
        <p:nvCxnSpPr>
          <p:cNvPr id="9" name="Straight Connector 8"/>
          <p:cNvCxnSpPr/>
          <p:nvPr/>
        </p:nvCxnSpPr>
        <p:spPr>
          <a:xfrm>
            <a:off x="1676400" y="-76200"/>
            <a:ext cx="0" cy="1393686"/>
          </a:xfrm>
          <a:prstGeom prst="line">
            <a:avLst/>
          </a:prstGeom>
          <a:ln w="50800">
            <a:solidFill>
              <a:schemeClr val="bg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0" y="0"/>
            <a:ext cx="1676400" cy="1323439"/>
          </a:xfrm>
          <a:prstGeom prst="rect">
            <a:avLst/>
          </a:prstGeom>
          <a:noFill/>
        </p:spPr>
        <p:txBody>
          <a:bodyPr wrap="square" rtlCol="0">
            <a:spAutoFit/>
          </a:bodyPr>
          <a:lstStyle/>
          <a:p>
            <a:pPr algn="ctr"/>
            <a:r>
              <a:rPr lang="en-US" sz="2000" dirty="0" smtClean="0">
                <a:solidFill>
                  <a:schemeClr val="bg1"/>
                </a:solidFill>
                <a:latin typeface="Copperplate Gothic Bold" pitchFamily="34" charset="0"/>
              </a:rPr>
              <a:t>CAUSES OF </a:t>
            </a:r>
            <a:r>
              <a:rPr lang="en-US" sz="2000" dirty="0">
                <a:solidFill>
                  <a:schemeClr val="bg1"/>
                </a:solidFill>
                <a:latin typeface="Copperplate Gothic Bold" pitchFamily="34" charset="0"/>
              </a:rPr>
              <a:t>CLIMATE CHANGE</a:t>
            </a:r>
          </a:p>
        </p:txBody>
      </p:sp>
      <p:pic>
        <p:nvPicPr>
          <p:cNvPr id="7" name="Picture 6" descr="C:\Users\Dennis\Documents\1FAUWORK\Photos for Causes\drill-oil.jpg"/>
          <p:cNvPicPr/>
          <p:nvPr/>
        </p:nvPicPr>
        <p:blipFill>
          <a:blip r:embed="rId2">
            <a:extLst>
              <a:ext uri="{28A0092B-C50C-407E-A947-70E740481C1C}">
                <a14:useLocalDpi xmlns:a14="http://schemas.microsoft.com/office/drawing/2010/main"/>
              </a:ext>
            </a:extLst>
          </a:blip>
          <a:srcRect/>
          <a:stretch>
            <a:fillRect/>
          </a:stretch>
        </p:blipFill>
        <p:spPr bwMode="auto">
          <a:xfrm>
            <a:off x="4114800" y="1600200"/>
            <a:ext cx="4824095" cy="3352800"/>
          </a:xfrm>
          <a:prstGeom prst="rect">
            <a:avLst/>
          </a:prstGeom>
          <a:noFill/>
          <a:ln>
            <a:noFill/>
          </a:ln>
        </p:spPr>
      </p:pic>
      <p:sp>
        <p:nvSpPr>
          <p:cNvPr id="2" name="TextBox 1"/>
          <p:cNvSpPr txBox="1"/>
          <p:nvPr/>
        </p:nvSpPr>
        <p:spPr>
          <a:xfrm>
            <a:off x="457200" y="5867400"/>
            <a:ext cx="8382000" cy="830997"/>
          </a:xfrm>
          <a:prstGeom prst="rect">
            <a:avLst/>
          </a:prstGeom>
          <a:solidFill>
            <a:schemeClr val="accent6">
              <a:lumMod val="60000"/>
              <a:lumOff val="40000"/>
            </a:schemeClr>
          </a:solidFill>
          <a:ln>
            <a:solidFill>
              <a:schemeClr val="tx1"/>
            </a:solidFill>
          </a:ln>
        </p:spPr>
        <p:txBody>
          <a:bodyPr wrap="square" rtlCol="0">
            <a:spAutoFit/>
          </a:bodyPr>
          <a:lstStyle/>
          <a:p>
            <a:pPr algn="ctr"/>
            <a:r>
              <a:rPr lang="en-US" sz="2400" b="1" dirty="0"/>
              <a:t>The burning of fossil fuels is occurring at a much higher rate than that of their production</a:t>
            </a:r>
            <a:r>
              <a:rPr lang="en-US" sz="2400" b="1" dirty="0" smtClean="0"/>
              <a:t>.</a:t>
            </a:r>
            <a:endParaRPr lang="en-US" dirty="0"/>
          </a:p>
        </p:txBody>
      </p:sp>
    </p:spTree>
    <p:extLst>
      <p:ext uri="{BB962C8B-B14F-4D97-AF65-F5344CB8AC3E}">
        <p14:creationId xmlns:p14="http://schemas.microsoft.com/office/powerpoint/2010/main" val="2641979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317486"/>
          </a:xfrm>
          <a:prstGeom prst="rect">
            <a:avLst/>
          </a:prstGeom>
          <a:solidFill>
            <a:schemeClr val="tx1"/>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17170" y="1447800"/>
            <a:ext cx="8709660" cy="923330"/>
          </a:xfrm>
          <a:prstGeom prst="rect">
            <a:avLst/>
          </a:prstGeom>
          <a:noFill/>
        </p:spPr>
        <p:txBody>
          <a:bodyPr wrap="square" rtlCol="0">
            <a:spAutoFit/>
          </a:bodyPr>
          <a:lstStyle/>
          <a:p>
            <a:r>
              <a:rPr lang="en-US" dirty="0"/>
              <a:t>Not only does the burning of forests release carbon dioxide, but </a:t>
            </a:r>
            <a:r>
              <a:rPr lang="en-US" b="1" dirty="0"/>
              <a:t>deforestation</a:t>
            </a:r>
            <a:r>
              <a:rPr lang="en-US" dirty="0"/>
              <a:t> can also affect the concentration of CO</a:t>
            </a:r>
            <a:r>
              <a:rPr lang="en-US" baseline="-25000" dirty="0"/>
              <a:t>2 </a:t>
            </a:r>
            <a:r>
              <a:rPr lang="en-US" dirty="0"/>
              <a:t>in the atmosphere. Because CO</a:t>
            </a:r>
            <a:r>
              <a:rPr lang="en-US" baseline="-25000" dirty="0"/>
              <a:t>2 </a:t>
            </a:r>
            <a:r>
              <a:rPr lang="en-US" dirty="0"/>
              <a:t>is used by plants for photosynthesis, fewer trees result in more CO</a:t>
            </a:r>
            <a:r>
              <a:rPr lang="en-US" baseline="-25000" dirty="0"/>
              <a:t>2</a:t>
            </a:r>
            <a:r>
              <a:rPr lang="en-US" dirty="0"/>
              <a:t> being left in the atmosphere.</a:t>
            </a:r>
          </a:p>
        </p:txBody>
      </p:sp>
      <p:sp>
        <p:nvSpPr>
          <p:cNvPr id="6" name="TextBox 5"/>
          <p:cNvSpPr txBox="1"/>
          <p:nvPr/>
        </p:nvSpPr>
        <p:spPr>
          <a:xfrm>
            <a:off x="1775460" y="76200"/>
            <a:ext cx="7239000" cy="1323439"/>
          </a:xfrm>
          <a:prstGeom prst="rect">
            <a:avLst/>
          </a:prstGeom>
          <a:noFill/>
        </p:spPr>
        <p:txBody>
          <a:bodyPr wrap="square" rtlCol="0">
            <a:spAutoFit/>
          </a:bodyPr>
          <a:lstStyle/>
          <a:p>
            <a:pPr algn="ctr"/>
            <a:r>
              <a:rPr lang="en-US" sz="4000" dirty="0" smtClean="0">
                <a:solidFill>
                  <a:schemeClr val="bg1"/>
                </a:solidFill>
                <a:latin typeface="Copperplate Gothic Bold" pitchFamily="34" charset="0"/>
              </a:rPr>
              <a:t>Carbon Dioxide Sources Deforestation</a:t>
            </a:r>
            <a:endParaRPr lang="en-US" sz="4000" dirty="0">
              <a:solidFill>
                <a:schemeClr val="bg1"/>
              </a:solidFill>
              <a:latin typeface="Copperplate Gothic Bold" pitchFamily="34" charset="0"/>
            </a:endParaRPr>
          </a:p>
        </p:txBody>
      </p:sp>
      <p:cxnSp>
        <p:nvCxnSpPr>
          <p:cNvPr id="9" name="Straight Connector 8"/>
          <p:cNvCxnSpPr/>
          <p:nvPr/>
        </p:nvCxnSpPr>
        <p:spPr>
          <a:xfrm>
            <a:off x="1676400" y="-76200"/>
            <a:ext cx="0" cy="1393686"/>
          </a:xfrm>
          <a:prstGeom prst="line">
            <a:avLst/>
          </a:prstGeom>
          <a:ln w="50800">
            <a:solidFill>
              <a:schemeClr val="bg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0" y="0"/>
            <a:ext cx="1676400" cy="1323439"/>
          </a:xfrm>
          <a:prstGeom prst="rect">
            <a:avLst/>
          </a:prstGeom>
          <a:noFill/>
        </p:spPr>
        <p:txBody>
          <a:bodyPr wrap="square" rtlCol="0">
            <a:spAutoFit/>
          </a:bodyPr>
          <a:lstStyle/>
          <a:p>
            <a:pPr algn="ctr"/>
            <a:r>
              <a:rPr lang="en-US" sz="2000" dirty="0" smtClean="0">
                <a:solidFill>
                  <a:schemeClr val="bg1"/>
                </a:solidFill>
                <a:latin typeface="Copperplate Gothic Bold" pitchFamily="34" charset="0"/>
              </a:rPr>
              <a:t>CAUSES OF </a:t>
            </a:r>
            <a:r>
              <a:rPr lang="en-US" sz="2000" dirty="0">
                <a:solidFill>
                  <a:schemeClr val="bg1"/>
                </a:solidFill>
                <a:latin typeface="Copperplate Gothic Bold" pitchFamily="34" charset="0"/>
              </a:rPr>
              <a:t>CLIMATE CHANGE</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2423517"/>
            <a:ext cx="5715000" cy="4205883"/>
          </a:xfrm>
          <a:prstGeom prst="rect">
            <a:avLst/>
          </a:prstGeom>
          <a:ln>
            <a:noFill/>
          </a:ln>
          <a:effectLst>
            <a:outerShdw blurRad="292100" dist="139700" dir="2700000" algn="tl" rotWithShape="0">
              <a:srgbClr val="333333">
                <a:alpha val="65000"/>
              </a:srgbClr>
            </a:outerShdw>
          </a:effectLst>
        </p:spPr>
      </p:pic>
      <p:sp>
        <p:nvSpPr>
          <p:cNvPr id="3" name="Rectangle 2"/>
          <p:cNvSpPr/>
          <p:nvPr/>
        </p:nvSpPr>
        <p:spPr>
          <a:xfrm>
            <a:off x="6248400" y="4724400"/>
            <a:ext cx="2678430" cy="1754326"/>
          </a:xfrm>
          <a:prstGeom prst="rect">
            <a:avLst/>
          </a:prstGeom>
        </p:spPr>
        <p:txBody>
          <a:bodyPr wrap="square">
            <a:spAutoFit/>
          </a:bodyPr>
          <a:lstStyle/>
          <a:p>
            <a:r>
              <a:rPr lang="en-US" dirty="0" smtClean="0"/>
              <a:t>Animation </a:t>
            </a:r>
            <a:r>
              <a:rPr lang="en-US" dirty="0"/>
              <a:t>of Landsat satellite images showing changes in the topography due to deforestation in the Amazonian forest in </a:t>
            </a:r>
            <a:r>
              <a:rPr lang="en-US" dirty="0" err="1"/>
              <a:t>Rondônia</a:t>
            </a:r>
            <a:r>
              <a:rPr lang="en-US" dirty="0"/>
              <a:t>, Brazil. </a:t>
            </a:r>
          </a:p>
        </p:txBody>
      </p:sp>
    </p:spTree>
    <p:extLst>
      <p:ext uri="{BB962C8B-B14F-4D97-AF65-F5344CB8AC3E}">
        <p14:creationId xmlns:p14="http://schemas.microsoft.com/office/powerpoint/2010/main" val="31485290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317486"/>
          </a:xfrm>
          <a:prstGeom prst="rect">
            <a:avLst/>
          </a:prstGeom>
          <a:solidFill>
            <a:schemeClr val="tx1"/>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04800" y="1447800"/>
            <a:ext cx="4724400" cy="2031325"/>
          </a:xfrm>
          <a:prstGeom prst="rect">
            <a:avLst/>
          </a:prstGeom>
          <a:noFill/>
        </p:spPr>
        <p:txBody>
          <a:bodyPr wrap="square" rtlCol="0">
            <a:spAutoFit/>
          </a:bodyPr>
          <a:lstStyle/>
          <a:p>
            <a:endParaRPr lang="en-US" dirty="0" smtClean="0"/>
          </a:p>
          <a:p>
            <a:pPr>
              <a:buFont typeface="Arial" pitchFamily="34" charset="0"/>
              <a:buChar char="•"/>
            </a:pPr>
            <a:endParaRPr lang="en-US" dirty="0"/>
          </a:p>
          <a:p>
            <a:endParaRPr lang="en-US" dirty="0" smtClean="0"/>
          </a:p>
          <a:p>
            <a:pPr>
              <a:buFont typeface="Arial" pitchFamily="34" charset="0"/>
              <a:buChar char="•"/>
            </a:pPr>
            <a:endParaRPr lang="en-US" dirty="0"/>
          </a:p>
          <a:p>
            <a:endParaRPr lang="en-US" dirty="0" smtClean="0"/>
          </a:p>
          <a:p>
            <a:pPr>
              <a:buFont typeface="Arial" pitchFamily="34" charset="0"/>
              <a:buChar char="•"/>
            </a:pPr>
            <a:endParaRPr lang="en-US" dirty="0"/>
          </a:p>
          <a:p>
            <a:pPr>
              <a:buFont typeface="Arial" pitchFamily="34" charset="0"/>
              <a:buChar char="•"/>
            </a:pPr>
            <a:endParaRPr lang="en-US" dirty="0"/>
          </a:p>
        </p:txBody>
      </p:sp>
      <p:sp>
        <p:nvSpPr>
          <p:cNvPr id="6" name="TextBox 5"/>
          <p:cNvSpPr txBox="1"/>
          <p:nvPr/>
        </p:nvSpPr>
        <p:spPr>
          <a:xfrm>
            <a:off x="1752600" y="0"/>
            <a:ext cx="7239000" cy="1231106"/>
          </a:xfrm>
          <a:prstGeom prst="rect">
            <a:avLst/>
          </a:prstGeom>
          <a:noFill/>
        </p:spPr>
        <p:txBody>
          <a:bodyPr wrap="square" rtlCol="0">
            <a:spAutoFit/>
          </a:bodyPr>
          <a:lstStyle/>
          <a:p>
            <a:pPr algn="ctr"/>
            <a:r>
              <a:rPr lang="en-US" sz="3700" dirty="0" smtClean="0">
                <a:solidFill>
                  <a:schemeClr val="bg1"/>
                </a:solidFill>
                <a:latin typeface="Copperplate Gothic Bold" pitchFamily="34" charset="0"/>
              </a:rPr>
              <a:t>Global Warming It’s All About Carbon – Episode 3</a:t>
            </a:r>
            <a:endParaRPr lang="en-US" sz="3700" dirty="0">
              <a:solidFill>
                <a:schemeClr val="bg1"/>
              </a:solidFill>
              <a:latin typeface="Copperplate Gothic Bold" pitchFamily="34" charset="0"/>
            </a:endParaRPr>
          </a:p>
        </p:txBody>
      </p:sp>
      <p:cxnSp>
        <p:nvCxnSpPr>
          <p:cNvPr id="9" name="Straight Connector 8"/>
          <p:cNvCxnSpPr/>
          <p:nvPr/>
        </p:nvCxnSpPr>
        <p:spPr>
          <a:xfrm>
            <a:off x="1676400" y="-76200"/>
            <a:ext cx="0" cy="1393686"/>
          </a:xfrm>
          <a:prstGeom prst="line">
            <a:avLst/>
          </a:prstGeom>
          <a:ln w="50800">
            <a:solidFill>
              <a:schemeClr val="bg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0" y="0"/>
            <a:ext cx="1676400" cy="1323439"/>
          </a:xfrm>
          <a:prstGeom prst="rect">
            <a:avLst/>
          </a:prstGeom>
          <a:noFill/>
        </p:spPr>
        <p:txBody>
          <a:bodyPr wrap="square" rtlCol="0">
            <a:spAutoFit/>
          </a:bodyPr>
          <a:lstStyle/>
          <a:p>
            <a:pPr algn="ctr"/>
            <a:r>
              <a:rPr lang="en-US" sz="2000" dirty="0" smtClean="0">
                <a:solidFill>
                  <a:schemeClr val="bg1"/>
                </a:solidFill>
                <a:latin typeface="Copperplate Gothic Bold" pitchFamily="34" charset="0"/>
              </a:rPr>
              <a:t>CAUSES OF </a:t>
            </a:r>
            <a:r>
              <a:rPr lang="en-US" sz="2000" dirty="0">
                <a:solidFill>
                  <a:schemeClr val="bg1"/>
                </a:solidFill>
                <a:latin typeface="Copperplate Gothic Bold" pitchFamily="34" charset="0"/>
              </a:rPr>
              <a:t>CLIMATE CHANGE</a:t>
            </a:r>
          </a:p>
        </p:txBody>
      </p:sp>
      <p:sp>
        <p:nvSpPr>
          <p:cNvPr id="2" name="Rectangle 1"/>
          <p:cNvSpPr/>
          <p:nvPr/>
        </p:nvSpPr>
        <p:spPr>
          <a:xfrm>
            <a:off x="2209800" y="6096000"/>
            <a:ext cx="4572000" cy="369332"/>
          </a:xfrm>
          <a:prstGeom prst="rect">
            <a:avLst/>
          </a:prstGeom>
        </p:spPr>
        <p:txBody>
          <a:bodyPr>
            <a:spAutoFit/>
          </a:bodyPr>
          <a:lstStyle/>
          <a:p>
            <a:endParaRPr lang="en-US" dirty="0"/>
          </a:p>
        </p:txBody>
      </p:sp>
      <p:sp>
        <p:nvSpPr>
          <p:cNvPr id="3" name="Rectangle 2"/>
          <p:cNvSpPr/>
          <p:nvPr/>
        </p:nvSpPr>
        <p:spPr>
          <a:xfrm>
            <a:off x="76200" y="5819001"/>
            <a:ext cx="8915400" cy="923330"/>
          </a:xfrm>
          <a:prstGeom prst="rect">
            <a:avLst/>
          </a:prstGeom>
        </p:spPr>
        <p:txBody>
          <a:bodyPr wrap="square">
            <a:spAutoFit/>
          </a:bodyPr>
          <a:lstStyle/>
          <a:p>
            <a:pPr algn="ctr"/>
            <a:r>
              <a:rPr lang="en-US" b="1" dirty="0"/>
              <a:t>Watch Episode </a:t>
            </a:r>
            <a:r>
              <a:rPr lang="en-US" b="1" dirty="0" smtClean="0"/>
              <a:t>2: </a:t>
            </a:r>
            <a:r>
              <a:rPr lang="en-US" b="1" dirty="0"/>
              <a:t>Global Warming, It's All About Carbon. </a:t>
            </a:r>
            <a:r>
              <a:rPr lang="en-US" dirty="0"/>
              <a:t/>
            </a:r>
            <a:br>
              <a:rPr lang="en-US" dirty="0"/>
            </a:br>
            <a:r>
              <a:rPr lang="en-US" dirty="0"/>
              <a:t>NPR's Robert </a:t>
            </a:r>
            <a:r>
              <a:rPr lang="en-US" dirty="0" err="1"/>
              <a:t>Krulwich</a:t>
            </a:r>
            <a:r>
              <a:rPr lang="en-US" dirty="0"/>
              <a:t> and Odd Todd, in partnership with Wild Chronicles, present an animated cartoon series on the atom at the heart of global warming: carbon.</a:t>
            </a:r>
          </a:p>
        </p:txBody>
      </p:sp>
    </p:spTree>
    <p:controls>
      <mc:AlternateContent xmlns:mc="http://schemas.openxmlformats.org/markup-compatibility/2006">
        <mc:Choice xmlns:v="urn:schemas-microsoft-com:vml" Requires="v">
          <p:control spid="6149" name="ShockwaveFlash1" r:id="rId2" imgW="6325148" imgH="4038095"/>
        </mc:Choice>
        <mc:Fallback>
          <p:control name="ShockwaveFlash1" r:id="rId2" imgW="6325148" imgH="4038095">
            <p:pic>
              <p:nvPicPr>
                <p:cNvPr id="0" name="ShockwaveFlash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600200"/>
                  <a:ext cx="6324600" cy="403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6238119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317486"/>
          </a:xfrm>
          <a:prstGeom prst="rect">
            <a:avLst/>
          </a:prstGeom>
          <a:solidFill>
            <a:schemeClr val="tx1"/>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76200" y="1371600"/>
            <a:ext cx="8862060" cy="2746906"/>
          </a:xfrm>
          <a:prstGeom prst="rect">
            <a:avLst/>
          </a:prstGeom>
          <a:noFill/>
        </p:spPr>
        <p:txBody>
          <a:bodyPr wrap="square" rtlCol="0">
            <a:spAutoFit/>
          </a:bodyPr>
          <a:lstStyle/>
          <a:p>
            <a:r>
              <a:rPr lang="en-US" b="1" dirty="0"/>
              <a:t>Methane (CH</a:t>
            </a:r>
            <a:r>
              <a:rPr lang="en-US" b="1" baseline="-25000" dirty="0"/>
              <a:t>4</a:t>
            </a:r>
            <a:r>
              <a:rPr lang="en-US" b="1" dirty="0"/>
              <a:t>) </a:t>
            </a:r>
            <a:r>
              <a:rPr lang="en-US" dirty="0"/>
              <a:t>is also composed of one atom of carbon surrounded by four atoms of hydrogen. It is the </a:t>
            </a:r>
            <a:r>
              <a:rPr lang="en-US" b="1" dirty="0"/>
              <a:t>principal component of natural gas </a:t>
            </a:r>
            <a:r>
              <a:rPr lang="en-US" dirty="0"/>
              <a:t>and the </a:t>
            </a:r>
            <a:r>
              <a:rPr lang="en-US" b="1" dirty="0"/>
              <a:t>second most important greenhouse gas of concern</a:t>
            </a:r>
            <a:r>
              <a:rPr lang="en-US" dirty="0"/>
              <a:t>. You learned that a </a:t>
            </a:r>
            <a:r>
              <a:rPr lang="en-US" b="1" dirty="0"/>
              <a:t>methane molecule is 30 times stronger than a molecule of carbon dioxide (CO</a:t>
            </a:r>
            <a:r>
              <a:rPr lang="en-US" b="1" baseline="-25000" dirty="0"/>
              <a:t>2</a:t>
            </a:r>
            <a:r>
              <a:rPr lang="en-US" b="1" dirty="0"/>
              <a:t>)</a:t>
            </a:r>
            <a:r>
              <a:rPr lang="en-US" dirty="0"/>
              <a:t>, but methane is </a:t>
            </a:r>
            <a:r>
              <a:rPr lang="en-US" b="1" dirty="0"/>
              <a:t>present in smaller concentrations </a:t>
            </a:r>
            <a:r>
              <a:rPr lang="en-US" dirty="0"/>
              <a:t>and has a </a:t>
            </a:r>
            <a:r>
              <a:rPr lang="en-US" b="1" dirty="0"/>
              <a:t>shorter lifetime than CO</a:t>
            </a:r>
            <a:r>
              <a:rPr lang="en-US" b="1" baseline="-25000" dirty="0"/>
              <a:t>2</a:t>
            </a:r>
            <a:r>
              <a:rPr lang="en-US" b="1" dirty="0"/>
              <a:t>. </a:t>
            </a:r>
            <a:r>
              <a:rPr lang="en-US" dirty="0" smtClean="0"/>
              <a:t>Methane </a:t>
            </a:r>
            <a:r>
              <a:rPr lang="en-US" dirty="0"/>
              <a:t>enters the atmosphere and eventually combines with oxygen (oxidizes) to form more CO</a:t>
            </a:r>
            <a:r>
              <a:rPr lang="en-US" baseline="-25000" dirty="0"/>
              <a:t>2</a:t>
            </a:r>
            <a:r>
              <a:rPr lang="en-US" dirty="0"/>
              <a:t>.  Methane converts to CO</a:t>
            </a:r>
            <a:r>
              <a:rPr lang="en-US" baseline="-25000" dirty="0"/>
              <a:t>2</a:t>
            </a:r>
            <a:r>
              <a:rPr lang="en-US" dirty="0"/>
              <a:t> by this simple chemical reaction.</a:t>
            </a:r>
            <a:endParaRPr lang="en-US" sz="600" dirty="0"/>
          </a:p>
          <a:p>
            <a:r>
              <a:rPr lang="en-US" sz="600" dirty="0"/>
              <a:t> </a:t>
            </a:r>
          </a:p>
          <a:p>
            <a:pPr algn="ctr"/>
            <a:r>
              <a:rPr lang="en-US" b="1" dirty="0"/>
              <a:t>CH</a:t>
            </a:r>
            <a:r>
              <a:rPr lang="en-US" b="1" baseline="-25000" dirty="0"/>
              <a:t>4          </a:t>
            </a:r>
            <a:r>
              <a:rPr lang="en-US" b="1" dirty="0"/>
              <a:t>+      O</a:t>
            </a:r>
            <a:r>
              <a:rPr lang="en-US" b="1" baseline="-25000" dirty="0"/>
              <a:t>2       </a:t>
            </a:r>
            <a:r>
              <a:rPr lang="en-US" b="1" dirty="0">
                <a:sym typeface="Wingdings"/>
              </a:rPr>
              <a:t></a:t>
            </a:r>
            <a:r>
              <a:rPr lang="en-US" b="1" baseline="-25000" dirty="0"/>
              <a:t>­­­­­                  </a:t>
            </a:r>
            <a:r>
              <a:rPr lang="en-US" b="1" dirty="0"/>
              <a:t>CO</a:t>
            </a:r>
            <a:r>
              <a:rPr lang="en-US" b="1" baseline="-25000" dirty="0"/>
              <a:t>2</a:t>
            </a:r>
            <a:r>
              <a:rPr lang="en-US" b="1" dirty="0"/>
              <a:t>          +       H</a:t>
            </a:r>
            <a:r>
              <a:rPr lang="en-US" b="1" baseline="-25000" dirty="0"/>
              <a:t>4</a:t>
            </a:r>
            <a:endParaRPr lang="en-US" dirty="0"/>
          </a:p>
          <a:p>
            <a:pPr algn="ctr"/>
            <a:r>
              <a:rPr lang="en-US" b="1" dirty="0"/>
              <a:t>methane    + oxygen </a:t>
            </a:r>
            <a:r>
              <a:rPr lang="en-US" b="1" dirty="0">
                <a:sym typeface="Wingdings"/>
              </a:rPr>
              <a:t></a:t>
            </a:r>
            <a:r>
              <a:rPr lang="en-US" b="1" dirty="0"/>
              <a:t> carbon dioxide + </a:t>
            </a:r>
            <a:r>
              <a:rPr lang="en-US" b="1" dirty="0" smtClean="0"/>
              <a:t>hydrogen</a:t>
            </a:r>
            <a:endParaRPr lang="en-US" dirty="0"/>
          </a:p>
        </p:txBody>
      </p:sp>
      <p:sp>
        <p:nvSpPr>
          <p:cNvPr id="6" name="TextBox 5"/>
          <p:cNvSpPr txBox="1"/>
          <p:nvPr/>
        </p:nvSpPr>
        <p:spPr>
          <a:xfrm>
            <a:off x="1775460" y="76200"/>
            <a:ext cx="7239000" cy="1323439"/>
          </a:xfrm>
          <a:prstGeom prst="rect">
            <a:avLst/>
          </a:prstGeom>
          <a:noFill/>
        </p:spPr>
        <p:txBody>
          <a:bodyPr wrap="square" rtlCol="0">
            <a:spAutoFit/>
          </a:bodyPr>
          <a:lstStyle/>
          <a:p>
            <a:pPr algn="ctr"/>
            <a:r>
              <a:rPr lang="en-US" sz="4000" dirty="0" smtClean="0">
                <a:solidFill>
                  <a:schemeClr val="bg1"/>
                </a:solidFill>
                <a:latin typeface="Copperplate Gothic Bold" pitchFamily="34" charset="0"/>
              </a:rPr>
              <a:t>Methane &amp;                                The Carbon Cycle</a:t>
            </a:r>
            <a:endParaRPr lang="en-US" sz="4000" dirty="0">
              <a:solidFill>
                <a:schemeClr val="bg1"/>
              </a:solidFill>
              <a:latin typeface="Copperplate Gothic Bold" pitchFamily="34" charset="0"/>
            </a:endParaRPr>
          </a:p>
        </p:txBody>
      </p:sp>
      <p:cxnSp>
        <p:nvCxnSpPr>
          <p:cNvPr id="9" name="Straight Connector 8"/>
          <p:cNvCxnSpPr/>
          <p:nvPr/>
        </p:nvCxnSpPr>
        <p:spPr>
          <a:xfrm>
            <a:off x="1676400" y="-76200"/>
            <a:ext cx="0" cy="1393686"/>
          </a:xfrm>
          <a:prstGeom prst="line">
            <a:avLst/>
          </a:prstGeom>
          <a:ln w="50800">
            <a:solidFill>
              <a:schemeClr val="bg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0" y="0"/>
            <a:ext cx="1676400" cy="1323439"/>
          </a:xfrm>
          <a:prstGeom prst="rect">
            <a:avLst/>
          </a:prstGeom>
          <a:noFill/>
        </p:spPr>
        <p:txBody>
          <a:bodyPr wrap="square" rtlCol="0">
            <a:spAutoFit/>
          </a:bodyPr>
          <a:lstStyle/>
          <a:p>
            <a:pPr algn="ctr"/>
            <a:r>
              <a:rPr lang="en-US" sz="2000" dirty="0" smtClean="0">
                <a:solidFill>
                  <a:schemeClr val="bg1"/>
                </a:solidFill>
                <a:latin typeface="Copperplate Gothic Bold" pitchFamily="34" charset="0"/>
              </a:rPr>
              <a:t>CAUSES OF </a:t>
            </a:r>
            <a:r>
              <a:rPr lang="en-US" sz="2000" dirty="0">
                <a:solidFill>
                  <a:schemeClr val="bg1"/>
                </a:solidFill>
                <a:latin typeface="Copperplate Gothic Bold" pitchFamily="34" charset="0"/>
              </a:rPr>
              <a:t>CLIMATE CHANGE</a:t>
            </a:r>
          </a:p>
        </p:txBody>
      </p:sp>
      <p:sp>
        <p:nvSpPr>
          <p:cNvPr id="2" name="Rectangle 1"/>
          <p:cNvSpPr/>
          <p:nvPr/>
        </p:nvSpPr>
        <p:spPr>
          <a:xfrm>
            <a:off x="2279377" y="4038600"/>
            <a:ext cx="4883423" cy="2862322"/>
          </a:xfrm>
          <a:prstGeom prst="rect">
            <a:avLst/>
          </a:prstGeom>
        </p:spPr>
        <p:txBody>
          <a:bodyPr wrap="square">
            <a:spAutoFit/>
          </a:bodyPr>
          <a:lstStyle/>
          <a:p>
            <a:r>
              <a:rPr lang="en-US" b="1" dirty="0"/>
              <a:t>Landfills, rice farming and cattle farming </a:t>
            </a:r>
            <a:r>
              <a:rPr lang="en-US" dirty="0"/>
              <a:t>release methane into Earth’s atmosphere. Methane is produced and emitted into the atmosphere when </a:t>
            </a:r>
            <a:r>
              <a:rPr lang="en-US" b="1" dirty="0"/>
              <a:t>bacteria decompose organic plant and animal matter</a:t>
            </a:r>
            <a:r>
              <a:rPr lang="en-US" dirty="0"/>
              <a:t> in such places at wetlands (e.g., marshes, mudflats, flooded rice fields), sewage treatment plants, landfills, and the guts of cattle and termites. Methane is also released into the atmosphere when </a:t>
            </a:r>
            <a:r>
              <a:rPr lang="en-US" b="1" dirty="0"/>
              <a:t>natural gas pipelines and oil wells leak.</a:t>
            </a:r>
          </a:p>
        </p:txBody>
      </p:sp>
      <p:pic>
        <p:nvPicPr>
          <p:cNvPr id="8" name="Picture 7" descr="C:\Users\Dennis\Documents\1FAUWORK\Photos for Causes\methane.gif"/>
          <p:cNvPicPr/>
          <p:nvPr/>
        </p:nvPicPr>
        <p:blipFill rotWithShape="1">
          <a:blip r:embed="rId2" cstate="print">
            <a:extLst>
              <a:ext uri="{28A0092B-C50C-407E-A947-70E740481C1C}">
                <a14:useLocalDpi xmlns:a14="http://schemas.microsoft.com/office/drawing/2010/main"/>
              </a:ext>
            </a:extLst>
          </a:blip>
          <a:srcRect l="15457" r="14827"/>
          <a:stretch/>
        </p:blipFill>
        <p:spPr bwMode="auto">
          <a:xfrm>
            <a:off x="76200" y="4118506"/>
            <a:ext cx="2197315" cy="2363688"/>
          </a:xfrm>
          <a:prstGeom prst="rect">
            <a:avLst/>
          </a:prstGeom>
          <a:noFill/>
          <a:ln>
            <a:noFill/>
          </a:ln>
          <a:extLst>
            <a:ext uri="{53640926-AAD7-44D8-BBD7-CCE9431645EC}">
              <a14:shadowObscured xmlns:a14="http://schemas.microsoft.com/office/drawing/2010/main"/>
            </a:ext>
          </a:extLst>
        </p:spPr>
      </p:pic>
      <p:pic>
        <p:nvPicPr>
          <p:cNvPr id="10" name="Picture 9"/>
          <p:cNvPicPr/>
          <p:nvPr/>
        </p:nvPicPr>
        <p:blipFill rotWithShape="1">
          <a:blip r:embed="rId3" cstate="print">
            <a:extLst>
              <a:ext uri="{28A0092B-C50C-407E-A947-70E740481C1C}">
                <a14:useLocalDpi xmlns:a14="http://schemas.microsoft.com/office/drawing/2010/main"/>
              </a:ext>
            </a:extLst>
          </a:blip>
          <a:srcRect/>
          <a:stretch/>
        </p:blipFill>
        <p:spPr bwMode="auto">
          <a:xfrm>
            <a:off x="7061200" y="4038600"/>
            <a:ext cx="1877060" cy="2590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305325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317486"/>
          </a:xfrm>
          <a:prstGeom prst="rect">
            <a:avLst/>
          </a:prstGeom>
          <a:solidFill>
            <a:schemeClr val="tx1"/>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52400" y="1447800"/>
            <a:ext cx="4724400" cy="3970318"/>
          </a:xfrm>
          <a:prstGeom prst="rect">
            <a:avLst/>
          </a:prstGeom>
          <a:noFill/>
        </p:spPr>
        <p:txBody>
          <a:bodyPr wrap="square" rtlCol="0">
            <a:spAutoFit/>
          </a:bodyPr>
          <a:lstStyle/>
          <a:p>
            <a:r>
              <a:rPr lang="en-US" b="1" dirty="0"/>
              <a:t>Other greenhouse gases </a:t>
            </a:r>
            <a:r>
              <a:rPr lang="en-US" dirty="0"/>
              <a:t>include </a:t>
            </a:r>
            <a:r>
              <a:rPr lang="en-US" b="1" dirty="0"/>
              <a:t>water vapor, halocarbons, nitrous oxides, and ozone. </a:t>
            </a:r>
            <a:r>
              <a:rPr lang="en-US" dirty="0"/>
              <a:t>Water vapor is the strongest greenhouse gas. The amount of </a:t>
            </a:r>
            <a:r>
              <a:rPr lang="en-US" b="1" dirty="0"/>
              <a:t>water vapor (H</a:t>
            </a:r>
            <a:r>
              <a:rPr lang="en-US" b="1" baseline="-25000" dirty="0"/>
              <a:t>2</a:t>
            </a:r>
            <a:r>
              <a:rPr lang="en-US" b="1" dirty="0"/>
              <a:t>O) </a:t>
            </a:r>
            <a:r>
              <a:rPr lang="en-US" dirty="0"/>
              <a:t>in the atmosphere is largely controlled by the temperature of the air and therefore </a:t>
            </a:r>
            <a:r>
              <a:rPr lang="en-US" b="1" dirty="0"/>
              <a:t>varies from region to region. </a:t>
            </a:r>
            <a:r>
              <a:rPr lang="en-US" dirty="0"/>
              <a:t>Warmer air can hold more moisture or water vapor. When the air becomes saturated (or holds as much water vapor as the air can at that temperature), the excess water vapor will condense into cloud droplets. If these droplets are large enough, they will fall as precipitation.</a:t>
            </a:r>
          </a:p>
          <a:p>
            <a:r>
              <a:rPr lang="en-US" dirty="0"/>
              <a:t> </a:t>
            </a:r>
          </a:p>
          <a:p>
            <a:pPr>
              <a:buFont typeface="Arial" pitchFamily="34" charset="0"/>
              <a:buChar char="•"/>
            </a:pPr>
            <a:endParaRPr lang="en-US" dirty="0"/>
          </a:p>
        </p:txBody>
      </p:sp>
      <p:sp>
        <p:nvSpPr>
          <p:cNvPr id="6" name="TextBox 5"/>
          <p:cNvSpPr txBox="1"/>
          <p:nvPr/>
        </p:nvSpPr>
        <p:spPr>
          <a:xfrm>
            <a:off x="1775460" y="76200"/>
            <a:ext cx="7239000" cy="1323439"/>
          </a:xfrm>
          <a:prstGeom prst="rect">
            <a:avLst/>
          </a:prstGeom>
          <a:noFill/>
        </p:spPr>
        <p:txBody>
          <a:bodyPr wrap="square" rtlCol="0">
            <a:spAutoFit/>
          </a:bodyPr>
          <a:lstStyle/>
          <a:p>
            <a:pPr algn="ctr"/>
            <a:r>
              <a:rPr lang="en-US" sz="4000" dirty="0" smtClean="0">
                <a:solidFill>
                  <a:schemeClr val="bg1"/>
                </a:solidFill>
                <a:latin typeface="Copperplate Gothic Bold" pitchFamily="34" charset="0"/>
              </a:rPr>
              <a:t>Other Greenhouse Gases</a:t>
            </a:r>
            <a:endParaRPr lang="en-US" sz="4000" dirty="0">
              <a:solidFill>
                <a:schemeClr val="bg1"/>
              </a:solidFill>
              <a:latin typeface="Copperplate Gothic Bold" pitchFamily="34" charset="0"/>
            </a:endParaRPr>
          </a:p>
        </p:txBody>
      </p:sp>
      <p:cxnSp>
        <p:nvCxnSpPr>
          <p:cNvPr id="9" name="Straight Connector 8"/>
          <p:cNvCxnSpPr/>
          <p:nvPr/>
        </p:nvCxnSpPr>
        <p:spPr>
          <a:xfrm>
            <a:off x="1676400" y="-76200"/>
            <a:ext cx="0" cy="1393686"/>
          </a:xfrm>
          <a:prstGeom prst="line">
            <a:avLst/>
          </a:prstGeom>
          <a:ln w="50800">
            <a:solidFill>
              <a:schemeClr val="bg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0" y="0"/>
            <a:ext cx="1676400" cy="1323439"/>
          </a:xfrm>
          <a:prstGeom prst="rect">
            <a:avLst/>
          </a:prstGeom>
          <a:noFill/>
        </p:spPr>
        <p:txBody>
          <a:bodyPr wrap="square" rtlCol="0">
            <a:spAutoFit/>
          </a:bodyPr>
          <a:lstStyle/>
          <a:p>
            <a:pPr algn="ctr"/>
            <a:r>
              <a:rPr lang="en-US" sz="2000" dirty="0" smtClean="0">
                <a:solidFill>
                  <a:schemeClr val="bg1"/>
                </a:solidFill>
                <a:latin typeface="Copperplate Gothic Bold" pitchFamily="34" charset="0"/>
              </a:rPr>
              <a:t>CAUSES OF </a:t>
            </a:r>
            <a:r>
              <a:rPr lang="en-US" sz="2000" dirty="0">
                <a:solidFill>
                  <a:schemeClr val="bg1"/>
                </a:solidFill>
                <a:latin typeface="Copperplate Gothic Bold" pitchFamily="34" charset="0"/>
              </a:rPr>
              <a:t>CLIMATE CHANGE</a:t>
            </a:r>
          </a:p>
        </p:txBody>
      </p:sp>
      <p:sp>
        <p:nvSpPr>
          <p:cNvPr id="2" name="Rectangle 1"/>
          <p:cNvSpPr/>
          <p:nvPr/>
        </p:nvSpPr>
        <p:spPr>
          <a:xfrm>
            <a:off x="217170" y="4953000"/>
            <a:ext cx="8709660" cy="1754326"/>
          </a:xfrm>
          <a:prstGeom prst="rect">
            <a:avLst/>
          </a:prstGeom>
        </p:spPr>
        <p:txBody>
          <a:bodyPr wrap="square">
            <a:spAutoFit/>
          </a:bodyPr>
          <a:lstStyle/>
          <a:p>
            <a:r>
              <a:rPr lang="en-US" dirty="0"/>
              <a:t>Water vapor plays an important role in the climate system. As air warms, it can hold more water vapor.  In turn, more water vapor can absorb and re-emit more infrared radiation. Any process that acts to amplify (</a:t>
            </a:r>
            <a:r>
              <a:rPr lang="en-US" b="1" dirty="0"/>
              <a:t>positive feedback</a:t>
            </a:r>
            <a:r>
              <a:rPr lang="en-US" dirty="0"/>
              <a:t>) or lessen (</a:t>
            </a:r>
            <a:r>
              <a:rPr lang="en-US" b="1" dirty="0"/>
              <a:t>negative feedback</a:t>
            </a:r>
            <a:r>
              <a:rPr lang="en-US" dirty="0"/>
              <a:t>) the initial cause of the change in climate is known as a </a:t>
            </a:r>
            <a:r>
              <a:rPr lang="en-US" b="1" dirty="0"/>
              <a:t>climate feedback</a:t>
            </a:r>
            <a:r>
              <a:rPr lang="en-US" dirty="0"/>
              <a:t>. The water vapor feedback is known as a positive climate feedback because increased amounts of water vapor amplify the warming trend.</a:t>
            </a:r>
          </a:p>
        </p:txBody>
      </p:sp>
      <p:pic>
        <p:nvPicPr>
          <p:cNvPr id="8" name="Picture 7" descr="http://www.ces.fau.edu/nasa/images/Energy/H2O.jpg"/>
          <p:cNvPicPr/>
          <p:nvPr/>
        </p:nvPicPr>
        <p:blipFill rotWithShape="1">
          <a:blip r:embed="rId2" cstate="print">
            <a:extLst>
              <a:ext uri="{28A0092B-C50C-407E-A947-70E740481C1C}">
                <a14:useLocalDpi xmlns:a14="http://schemas.microsoft.com/office/drawing/2010/main"/>
              </a:ext>
            </a:extLst>
          </a:blip>
          <a:srcRect b="6304"/>
          <a:stretch/>
        </p:blipFill>
        <p:spPr bwMode="auto">
          <a:xfrm>
            <a:off x="4876801" y="1447800"/>
            <a:ext cx="4088130" cy="3505200"/>
          </a:xfrm>
          <a:prstGeom prst="rect">
            <a:avLst/>
          </a:prstGeom>
          <a:noFill/>
          <a:ln>
            <a:noFill/>
          </a:ln>
        </p:spPr>
      </p:pic>
    </p:spTree>
    <p:extLst>
      <p:ext uri="{BB962C8B-B14F-4D97-AF65-F5344CB8AC3E}">
        <p14:creationId xmlns:p14="http://schemas.microsoft.com/office/powerpoint/2010/main" val="32997872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317486"/>
          </a:xfrm>
          <a:prstGeom prst="rect">
            <a:avLst/>
          </a:prstGeom>
          <a:solidFill>
            <a:schemeClr val="tx1"/>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04800" y="1447800"/>
            <a:ext cx="8534400" cy="5355313"/>
          </a:xfrm>
          <a:prstGeom prst="rect">
            <a:avLst/>
          </a:prstGeom>
          <a:noFill/>
        </p:spPr>
        <p:txBody>
          <a:bodyPr wrap="square" rtlCol="0">
            <a:spAutoFit/>
          </a:bodyPr>
          <a:lstStyle/>
          <a:p>
            <a:r>
              <a:rPr lang="en-US" dirty="0"/>
              <a:t>The planet’s global average temperature is determined by the balance of incoming and outgoing energy from Earth. </a:t>
            </a:r>
            <a:endParaRPr lang="en-US" dirty="0" smtClean="0"/>
          </a:p>
          <a:p>
            <a:r>
              <a:rPr lang="en-US" dirty="0" smtClean="0"/>
              <a:t>      The </a:t>
            </a:r>
            <a:r>
              <a:rPr lang="en-US" dirty="0"/>
              <a:t>energy balance may be altered in three </a:t>
            </a:r>
            <a:r>
              <a:rPr lang="en-US" dirty="0" smtClean="0"/>
              <a:t>ways. </a:t>
            </a:r>
          </a:p>
          <a:p>
            <a:pPr marL="742950" lvl="1" indent="-285750">
              <a:buFont typeface="Arial" panose="020B0604020202020204" pitchFamily="34" charset="0"/>
              <a:buChar char="•"/>
            </a:pPr>
            <a:r>
              <a:rPr lang="en-US" dirty="0" smtClean="0"/>
              <a:t>The </a:t>
            </a:r>
            <a:r>
              <a:rPr lang="en-US" dirty="0"/>
              <a:t>sun’s intensity may increase or decrease. </a:t>
            </a:r>
            <a:endParaRPr lang="en-US" dirty="0" smtClean="0"/>
          </a:p>
          <a:p>
            <a:pPr marL="742950" lvl="1" indent="-285750">
              <a:buFont typeface="Arial" panose="020B0604020202020204" pitchFamily="34" charset="0"/>
              <a:buChar char="•"/>
            </a:pPr>
            <a:r>
              <a:rPr lang="en-US" dirty="0" smtClean="0"/>
              <a:t>The </a:t>
            </a:r>
            <a:r>
              <a:rPr lang="en-US" dirty="0"/>
              <a:t>reflection of solar radiation by clouds or ice may increase or decrease, causing either more or less radiation to be reflected to space rather than to Earth’s surface. </a:t>
            </a:r>
            <a:endParaRPr lang="en-US" dirty="0" smtClean="0"/>
          </a:p>
          <a:p>
            <a:pPr marL="742950" lvl="1" indent="-285750">
              <a:buFont typeface="Arial" panose="020B0604020202020204" pitchFamily="34" charset="0"/>
              <a:buChar char="•"/>
            </a:pPr>
            <a:r>
              <a:rPr lang="en-US" dirty="0"/>
              <a:t>T</a:t>
            </a:r>
            <a:r>
              <a:rPr lang="en-US" dirty="0" smtClean="0"/>
              <a:t>he </a:t>
            </a:r>
            <a:r>
              <a:rPr lang="en-US" dirty="0"/>
              <a:t>amount of infrared radiation from Earth’s atmosphere to space may increase or decrease. </a:t>
            </a:r>
            <a:endParaRPr lang="en-US" dirty="0" smtClean="0"/>
          </a:p>
          <a:p>
            <a:pPr marL="285750" indent="-285750">
              <a:buFont typeface="Arial" panose="020B0604020202020204" pitchFamily="34" charset="0"/>
              <a:buChar char="•"/>
            </a:pPr>
            <a:endParaRPr lang="en-US" dirty="0"/>
          </a:p>
          <a:p>
            <a:r>
              <a:rPr lang="en-US" dirty="0"/>
              <a:t>Any factor that causes a change to Earth’s energy balance is known as a </a:t>
            </a:r>
            <a:r>
              <a:rPr lang="en-US" b="1" dirty="0" err="1"/>
              <a:t>radiative</a:t>
            </a:r>
            <a:r>
              <a:rPr lang="en-US" b="1" dirty="0"/>
              <a:t> forcing</a:t>
            </a:r>
            <a:r>
              <a:rPr lang="en-US" dirty="0"/>
              <a:t> or a forcing. A </a:t>
            </a:r>
            <a:r>
              <a:rPr lang="en-US" dirty="0" err="1"/>
              <a:t>radiative</a:t>
            </a:r>
            <a:r>
              <a:rPr lang="en-US" dirty="0"/>
              <a:t> forcing is expressed in W/m</a:t>
            </a:r>
            <a:r>
              <a:rPr lang="en-US" baseline="30000" dirty="0"/>
              <a:t>2</a:t>
            </a:r>
            <a:r>
              <a:rPr lang="en-US" dirty="0"/>
              <a:t> (watts per square meter). </a:t>
            </a:r>
            <a:endParaRPr lang="en-US" dirty="0" smtClean="0"/>
          </a:p>
          <a:p>
            <a:pPr marL="742950" lvl="1" indent="-285750">
              <a:buFont typeface="Arial" panose="020B0604020202020204" pitchFamily="34" charset="0"/>
              <a:buChar char="•"/>
            </a:pPr>
            <a:r>
              <a:rPr lang="en-US" dirty="0" smtClean="0"/>
              <a:t>A </a:t>
            </a:r>
            <a:r>
              <a:rPr lang="en-US" b="1" dirty="0"/>
              <a:t>positive forcing</a:t>
            </a:r>
            <a:r>
              <a:rPr lang="en-US" dirty="0"/>
              <a:t>, such as that produced by increasing concentrations of greenhouse gases, </a:t>
            </a:r>
            <a:r>
              <a:rPr lang="en-US" i="1" dirty="0"/>
              <a:t>tends to warm</a:t>
            </a:r>
            <a:r>
              <a:rPr lang="en-US" dirty="0"/>
              <a:t> the Earth’s surface. </a:t>
            </a:r>
            <a:endParaRPr lang="en-US" dirty="0" smtClean="0"/>
          </a:p>
          <a:p>
            <a:pPr marL="742950" lvl="1" indent="-285750">
              <a:buFont typeface="Arial" panose="020B0604020202020204" pitchFamily="34" charset="0"/>
              <a:buChar char="•"/>
            </a:pPr>
            <a:r>
              <a:rPr lang="en-US" dirty="0" smtClean="0"/>
              <a:t>A </a:t>
            </a:r>
            <a:r>
              <a:rPr lang="en-US" b="1" dirty="0" smtClean="0"/>
              <a:t>negative forcing</a:t>
            </a:r>
            <a:r>
              <a:rPr lang="en-US" dirty="0" smtClean="0"/>
              <a:t>, </a:t>
            </a:r>
            <a:r>
              <a:rPr lang="en-US" dirty="0"/>
              <a:t>such as that produced by airborne particulates that reflect solar energy, </a:t>
            </a:r>
            <a:r>
              <a:rPr lang="en-US" i="1" dirty="0"/>
              <a:t>tends to cool</a:t>
            </a:r>
            <a:r>
              <a:rPr lang="en-US" dirty="0"/>
              <a:t> the Earth’s surface. </a:t>
            </a:r>
            <a:endParaRPr lang="en-US" dirty="0" smtClean="0"/>
          </a:p>
          <a:p>
            <a:pPr marL="285750" indent="-285750">
              <a:buFont typeface="Arial" panose="020B0604020202020204" pitchFamily="34" charset="0"/>
              <a:buChar char="•"/>
            </a:pPr>
            <a:endParaRPr lang="en-US" dirty="0" smtClean="0"/>
          </a:p>
          <a:p>
            <a:r>
              <a:rPr lang="en-US" dirty="0" err="1" smtClean="0"/>
              <a:t>Forcings</a:t>
            </a:r>
            <a:r>
              <a:rPr lang="en-US" dirty="0" smtClean="0"/>
              <a:t> </a:t>
            </a:r>
            <a:r>
              <a:rPr lang="en-US" dirty="0"/>
              <a:t>may also be either natural- or human-caused (also known as anthropogenic). </a:t>
            </a:r>
          </a:p>
          <a:p>
            <a:pPr>
              <a:buFont typeface="Arial" pitchFamily="34" charset="0"/>
              <a:buChar char="•"/>
            </a:pPr>
            <a:endParaRPr lang="en-US" dirty="0"/>
          </a:p>
        </p:txBody>
      </p:sp>
      <p:sp>
        <p:nvSpPr>
          <p:cNvPr id="6" name="TextBox 5"/>
          <p:cNvSpPr txBox="1"/>
          <p:nvPr/>
        </p:nvSpPr>
        <p:spPr>
          <a:xfrm>
            <a:off x="1752600" y="205144"/>
            <a:ext cx="7239000" cy="830997"/>
          </a:xfrm>
          <a:prstGeom prst="rect">
            <a:avLst/>
          </a:prstGeom>
          <a:noFill/>
        </p:spPr>
        <p:txBody>
          <a:bodyPr wrap="square" rtlCol="0">
            <a:spAutoFit/>
          </a:bodyPr>
          <a:lstStyle/>
          <a:p>
            <a:pPr algn="ctr"/>
            <a:r>
              <a:rPr lang="en-US" sz="4800" dirty="0" err="1" smtClean="0">
                <a:solidFill>
                  <a:schemeClr val="bg1"/>
                </a:solidFill>
                <a:latin typeface="Copperplate Gothic Bold" pitchFamily="34" charset="0"/>
              </a:rPr>
              <a:t>Radiative</a:t>
            </a:r>
            <a:r>
              <a:rPr lang="en-US" sz="4800" dirty="0" smtClean="0">
                <a:solidFill>
                  <a:schemeClr val="bg1"/>
                </a:solidFill>
                <a:latin typeface="Copperplate Gothic Bold" pitchFamily="34" charset="0"/>
              </a:rPr>
              <a:t> </a:t>
            </a:r>
            <a:r>
              <a:rPr lang="en-US" sz="4800" dirty="0" err="1" smtClean="0">
                <a:solidFill>
                  <a:schemeClr val="bg1"/>
                </a:solidFill>
                <a:latin typeface="Copperplate Gothic Bold" pitchFamily="34" charset="0"/>
              </a:rPr>
              <a:t>Forcings</a:t>
            </a:r>
            <a:endParaRPr lang="en-US" sz="4800" dirty="0">
              <a:solidFill>
                <a:schemeClr val="bg1"/>
              </a:solidFill>
              <a:latin typeface="Copperplate Gothic Bold" pitchFamily="34" charset="0"/>
            </a:endParaRPr>
          </a:p>
        </p:txBody>
      </p:sp>
      <p:cxnSp>
        <p:nvCxnSpPr>
          <p:cNvPr id="9" name="Straight Connector 8"/>
          <p:cNvCxnSpPr/>
          <p:nvPr/>
        </p:nvCxnSpPr>
        <p:spPr>
          <a:xfrm>
            <a:off x="1676400" y="-76200"/>
            <a:ext cx="0" cy="1393686"/>
          </a:xfrm>
          <a:prstGeom prst="line">
            <a:avLst/>
          </a:prstGeom>
          <a:ln w="50800">
            <a:solidFill>
              <a:schemeClr val="bg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0" y="0"/>
            <a:ext cx="1676400" cy="1323439"/>
          </a:xfrm>
          <a:prstGeom prst="rect">
            <a:avLst/>
          </a:prstGeom>
          <a:noFill/>
        </p:spPr>
        <p:txBody>
          <a:bodyPr wrap="square" rtlCol="0">
            <a:spAutoFit/>
          </a:bodyPr>
          <a:lstStyle/>
          <a:p>
            <a:pPr algn="ctr"/>
            <a:r>
              <a:rPr lang="en-US" sz="2000" dirty="0" smtClean="0">
                <a:solidFill>
                  <a:schemeClr val="bg1"/>
                </a:solidFill>
                <a:latin typeface="Copperplate Gothic Bold" pitchFamily="34" charset="0"/>
              </a:rPr>
              <a:t>CAUSES OF </a:t>
            </a:r>
            <a:r>
              <a:rPr lang="en-US" sz="2000" dirty="0">
                <a:solidFill>
                  <a:schemeClr val="bg1"/>
                </a:solidFill>
                <a:latin typeface="Copperplate Gothic Bold" pitchFamily="34" charset="0"/>
              </a:rPr>
              <a:t>CLIMATE CHANGE</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317486"/>
          </a:xfrm>
          <a:prstGeom prst="rect">
            <a:avLst/>
          </a:prstGeom>
          <a:solidFill>
            <a:schemeClr val="tx1"/>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86690" y="2540675"/>
            <a:ext cx="4953000" cy="2031325"/>
          </a:xfrm>
          <a:prstGeom prst="rect">
            <a:avLst/>
          </a:prstGeom>
          <a:noFill/>
        </p:spPr>
        <p:txBody>
          <a:bodyPr wrap="square" rtlCol="0">
            <a:spAutoFit/>
          </a:bodyPr>
          <a:lstStyle/>
          <a:p>
            <a:r>
              <a:rPr lang="en-US" b="1" dirty="0" smtClean="0"/>
              <a:t>Nitrous </a:t>
            </a:r>
            <a:r>
              <a:rPr lang="en-US" b="1" dirty="0"/>
              <a:t>oxide (N</a:t>
            </a:r>
            <a:r>
              <a:rPr lang="en-US" b="1" baseline="-25000" dirty="0"/>
              <a:t>2</a:t>
            </a:r>
            <a:r>
              <a:rPr lang="en-US" b="1" dirty="0"/>
              <a:t>O)</a:t>
            </a:r>
            <a:r>
              <a:rPr lang="en-US" dirty="0"/>
              <a:t>, a relatively long-lived gas, has increased in atmospheric concentration due mainly to agriculture. Nitrate (NO</a:t>
            </a:r>
            <a:r>
              <a:rPr lang="en-US" baseline="-25000" dirty="0"/>
              <a:t>3</a:t>
            </a:r>
            <a:r>
              <a:rPr lang="en-US" baseline="30000" dirty="0"/>
              <a:t>−</a:t>
            </a:r>
            <a:r>
              <a:rPr lang="en-US" dirty="0"/>
              <a:t>) and ammonia (NH</a:t>
            </a:r>
            <a:r>
              <a:rPr lang="en-US" baseline="-25000" dirty="0"/>
              <a:t>4</a:t>
            </a:r>
            <a:r>
              <a:rPr lang="en-US" baseline="30000" dirty="0"/>
              <a:t>+</a:t>
            </a:r>
            <a:r>
              <a:rPr lang="en-US" dirty="0"/>
              <a:t>) are used as fertilizers. Bacteria convert a small amount of this nitrate and ammonia into the form of nitrous oxide. Internal combustion engines also produce nitrous oxide. </a:t>
            </a:r>
          </a:p>
        </p:txBody>
      </p:sp>
      <p:sp>
        <p:nvSpPr>
          <p:cNvPr id="6" name="TextBox 5"/>
          <p:cNvSpPr txBox="1"/>
          <p:nvPr/>
        </p:nvSpPr>
        <p:spPr>
          <a:xfrm>
            <a:off x="1775460" y="0"/>
            <a:ext cx="7239000" cy="1323439"/>
          </a:xfrm>
          <a:prstGeom prst="rect">
            <a:avLst/>
          </a:prstGeom>
          <a:noFill/>
        </p:spPr>
        <p:txBody>
          <a:bodyPr wrap="square" rtlCol="0">
            <a:spAutoFit/>
          </a:bodyPr>
          <a:lstStyle/>
          <a:p>
            <a:pPr algn="ctr"/>
            <a:r>
              <a:rPr lang="en-US" sz="4000" dirty="0" smtClean="0">
                <a:solidFill>
                  <a:schemeClr val="bg1"/>
                </a:solidFill>
                <a:latin typeface="Copperplate Gothic Bold" pitchFamily="34" charset="0"/>
              </a:rPr>
              <a:t>Other Greenhouse Gases</a:t>
            </a:r>
            <a:endParaRPr lang="en-US" sz="4000" dirty="0">
              <a:solidFill>
                <a:schemeClr val="bg1"/>
              </a:solidFill>
              <a:latin typeface="Copperplate Gothic Bold" pitchFamily="34" charset="0"/>
            </a:endParaRPr>
          </a:p>
        </p:txBody>
      </p:sp>
      <p:cxnSp>
        <p:nvCxnSpPr>
          <p:cNvPr id="9" name="Straight Connector 8"/>
          <p:cNvCxnSpPr/>
          <p:nvPr/>
        </p:nvCxnSpPr>
        <p:spPr>
          <a:xfrm>
            <a:off x="1676400" y="-76200"/>
            <a:ext cx="0" cy="1393686"/>
          </a:xfrm>
          <a:prstGeom prst="line">
            <a:avLst/>
          </a:prstGeom>
          <a:ln w="50800">
            <a:solidFill>
              <a:schemeClr val="bg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0" y="0"/>
            <a:ext cx="1676400" cy="1323439"/>
          </a:xfrm>
          <a:prstGeom prst="rect">
            <a:avLst/>
          </a:prstGeom>
          <a:noFill/>
        </p:spPr>
        <p:txBody>
          <a:bodyPr wrap="square" rtlCol="0">
            <a:spAutoFit/>
          </a:bodyPr>
          <a:lstStyle/>
          <a:p>
            <a:pPr algn="ctr"/>
            <a:r>
              <a:rPr lang="en-US" sz="2000" dirty="0" smtClean="0">
                <a:solidFill>
                  <a:schemeClr val="bg1"/>
                </a:solidFill>
                <a:latin typeface="Copperplate Gothic Bold" pitchFamily="34" charset="0"/>
              </a:rPr>
              <a:t>CAUSES OF </a:t>
            </a:r>
            <a:r>
              <a:rPr lang="en-US" sz="2000" dirty="0">
                <a:solidFill>
                  <a:schemeClr val="bg1"/>
                </a:solidFill>
                <a:latin typeface="Copperplate Gothic Bold" pitchFamily="34" charset="0"/>
              </a:rPr>
              <a:t>CLIMATE CHANGE</a:t>
            </a:r>
          </a:p>
        </p:txBody>
      </p:sp>
      <p:sp>
        <p:nvSpPr>
          <p:cNvPr id="2" name="Rectangle 1"/>
          <p:cNvSpPr/>
          <p:nvPr/>
        </p:nvSpPr>
        <p:spPr>
          <a:xfrm>
            <a:off x="3825240" y="5027574"/>
            <a:ext cx="5105400" cy="1477328"/>
          </a:xfrm>
          <a:prstGeom prst="rect">
            <a:avLst/>
          </a:prstGeom>
        </p:spPr>
        <p:txBody>
          <a:bodyPr wrap="square">
            <a:spAutoFit/>
          </a:bodyPr>
          <a:lstStyle/>
          <a:p>
            <a:r>
              <a:rPr lang="en-US" b="1" dirty="0" smtClean="0"/>
              <a:t>Ozone </a:t>
            </a:r>
            <a:r>
              <a:rPr lang="en-US" b="1" dirty="0"/>
              <a:t>(O</a:t>
            </a:r>
            <a:r>
              <a:rPr lang="en-US" b="1" baseline="-25000" dirty="0"/>
              <a:t>3</a:t>
            </a:r>
            <a:r>
              <a:rPr lang="en-US" b="1" dirty="0"/>
              <a:t>) </a:t>
            </a:r>
            <a:r>
              <a:rPr lang="en-US" dirty="0"/>
              <a:t>is also a relatively minor greenhouse gas because it is found in relatively low concentrations in the troposphere (the lowest layer of the atmosphere). In the troposphere, it is produced by a combination of pollutants</a:t>
            </a:r>
          </a:p>
        </p:txBody>
      </p:sp>
      <p:pic>
        <p:nvPicPr>
          <p:cNvPr id="8" name="Picture 7" descr="http://www.ces.fau.edu/nasa/images/Energy/N2O.jpg"/>
          <p:cNvPicPr/>
          <p:nvPr/>
        </p:nvPicPr>
        <p:blipFill>
          <a:blip r:embed="rId3" cstate="print">
            <a:extLst>
              <a:ext uri="{28A0092B-C50C-407E-A947-70E740481C1C}">
                <a14:useLocalDpi xmlns:a14="http://schemas.microsoft.com/office/drawing/2010/main"/>
              </a:ext>
            </a:extLst>
          </a:blip>
          <a:srcRect/>
          <a:stretch>
            <a:fillRect/>
          </a:stretch>
        </p:blipFill>
        <p:spPr bwMode="auto">
          <a:xfrm>
            <a:off x="5139690" y="2119937"/>
            <a:ext cx="3935730" cy="2420704"/>
          </a:xfrm>
          <a:prstGeom prst="rect">
            <a:avLst/>
          </a:prstGeom>
          <a:noFill/>
          <a:ln>
            <a:noFill/>
          </a:ln>
        </p:spPr>
      </p:pic>
      <p:sp>
        <p:nvSpPr>
          <p:cNvPr id="3" name="Rectangle 2"/>
          <p:cNvSpPr/>
          <p:nvPr/>
        </p:nvSpPr>
        <p:spPr>
          <a:xfrm>
            <a:off x="186690" y="1524000"/>
            <a:ext cx="8827770" cy="923330"/>
          </a:xfrm>
          <a:prstGeom prst="rect">
            <a:avLst/>
          </a:prstGeom>
        </p:spPr>
        <p:txBody>
          <a:bodyPr wrap="square">
            <a:spAutoFit/>
          </a:bodyPr>
          <a:lstStyle/>
          <a:p>
            <a:r>
              <a:rPr lang="en-US" b="1" dirty="0"/>
              <a:t>Halocarbons</a:t>
            </a:r>
            <a:r>
              <a:rPr lang="en-US" dirty="0"/>
              <a:t>, which are composed of carbon, chlorine, fluorine, and hydrogen, include chlorofluorocarbons (CFCs). CFCs are synthetic gases that were used in cleaning solvents, refrigerants, and plastic foam. </a:t>
            </a:r>
          </a:p>
        </p:txBody>
      </p:sp>
      <p:pic>
        <p:nvPicPr>
          <p:cNvPr id="10" name="Picture 9" descr="http://www.ces.fau.edu/nasa/images/Energy/O3.jpg"/>
          <p:cNvPicPr/>
          <p:nvPr/>
        </p:nvPicPr>
        <p:blipFill rotWithShape="1">
          <a:blip r:embed="rId4" cstate="print">
            <a:extLst>
              <a:ext uri="{28A0092B-C50C-407E-A947-70E740481C1C}">
                <a14:useLocalDpi xmlns:a14="http://schemas.microsoft.com/office/drawing/2010/main"/>
              </a:ext>
            </a:extLst>
          </a:blip>
          <a:srcRect/>
          <a:stretch/>
        </p:blipFill>
        <p:spPr bwMode="auto">
          <a:xfrm>
            <a:off x="457200" y="4616841"/>
            <a:ext cx="3048000" cy="224115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225977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317486"/>
          </a:xfrm>
          <a:prstGeom prst="rect">
            <a:avLst/>
          </a:prstGeom>
          <a:solidFill>
            <a:schemeClr val="tx1"/>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28600" y="1752600"/>
            <a:ext cx="6781800" cy="5324535"/>
          </a:xfrm>
          <a:prstGeom prst="rect">
            <a:avLst/>
          </a:prstGeom>
          <a:noFill/>
        </p:spPr>
        <p:txBody>
          <a:bodyPr wrap="square" rtlCol="0">
            <a:spAutoFit/>
          </a:bodyPr>
          <a:lstStyle/>
          <a:p>
            <a:r>
              <a:rPr lang="en-US" sz="2000" dirty="0"/>
              <a:t>Climate has changed throughout Earth’s geologic history, mostly due to natural causes. Natural phenomena that cause shifts in global climate </a:t>
            </a:r>
            <a:r>
              <a:rPr lang="en-US" sz="2000" dirty="0" smtClean="0"/>
              <a:t>are</a:t>
            </a:r>
          </a:p>
          <a:p>
            <a:pPr marL="285750" indent="-285750">
              <a:buFont typeface="Arial" panose="020B0604020202020204" pitchFamily="34" charset="0"/>
              <a:buChar char="•"/>
            </a:pPr>
            <a:r>
              <a:rPr lang="en-US" sz="2000" dirty="0" smtClean="0"/>
              <a:t>changes </a:t>
            </a:r>
            <a:r>
              <a:rPr lang="en-US" sz="2000" dirty="0"/>
              <a:t>in Earth’s orbital cycles, </a:t>
            </a:r>
            <a:endParaRPr lang="en-US" sz="2000" dirty="0" smtClean="0"/>
          </a:p>
          <a:p>
            <a:pPr marL="285750" indent="-285750">
              <a:buFont typeface="Arial" panose="020B0604020202020204" pitchFamily="34" charset="0"/>
              <a:buChar char="•"/>
            </a:pPr>
            <a:r>
              <a:rPr lang="en-US" sz="2000" dirty="0" smtClean="0"/>
              <a:t>volcanic </a:t>
            </a:r>
            <a:r>
              <a:rPr lang="en-US" sz="2000" dirty="0"/>
              <a:t>eruptions, </a:t>
            </a:r>
            <a:endParaRPr lang="en-US" sz="2000" dirty="0" smtClean="0"/>
          </a:p>
          <a:p>
            <a:pPr marL="285750" indent="-285750">
              <a:buFont typeface="Arial" panose="020B0604020202020204" pitchFamily="34" charset="0"/>
              <a:buChar char="•"/>
            </a:pPr>
            <a:r>
              <a:rPr lang="en-US" sz="2000" dirty="0" smtClean="0"/>
              <a:t>variations </a:t>
            </a:r>
            <a:r>
              <a:rPr lang="en-US" sz="2000" dirty="0"/>
              <a:t>in solar activity, </a:t>
            </a:r>
            <a:endParaRPr lang="en-US" sz="2000" dirty="0" smtClean="0"/>
          </a:p>
          <a:p>
            <a:pPr marL="285750" indent="-285750">
              <a:buFont typeface="Arial" panose="020B0604020202020204" pitchFamily="34" charset="0"/>
              <a:buChar char="•"/>
            </a:pPr>
            <a:r>
              <a:rPr lang="en-US" sz="2000" dirty="0" smtClean="0"/>
              <a:t>movement </a:t>
            </a:r>
            <a:r>
              <a:rPr lang="en-US" sz="2000" dirty="0"/>
              <a:t>of tectonic plates, and </a:t>
            </a:r>
            <a:endParaRPr lang="en-US" sz="2000" dirty="0" smtClean="0"/>
          </a:p>
          <a:p>
            <a:pPr marL="285750" indent="-285750">
              <a:buFont typeface="Arial" panose="020B0604020202020204" pitchFamily="34" charset="0"/>
              <a:buChar char="•"/>
            </a:pPr>
            <a:r>
              <a:rPr lang="en-US" sz="2000" dirty="0" smtClean="0"/>
              <a:t>the </a:t>
            </a:r>
            <a:r>
              <a:rPr lang="en-US" sz="2000" dirty="0"/>
              <a:t>atmospheric-ocean pattern in the tropical Pacific Ocean, known as El Niño-Southern Oscillation (ENSO). </a:t>
            </a:r>
            <a:endParaRPr lang="en-US" sz="2000" dirty="0" smtClean="0"/>
          </a:p>
          <a:p>
            <a:pPr marL="285750" indent="-285750">
              <a:buFont typeface="Arial" panose="020B0604020202020204" pitchFamily="34" charset="0"/>
              <a:buChar char="•"/>
            </a:pPr>
            <a:endParaRPr lang="en-US" sz="2000" dirty="0"/>
          </a:p>
          <a:p>
            <a:r>
              <a:rPr lang="en-US" sz="2000" dirty="0" smtClean="0"/>
              <a:t>Climate </a:t>
            </a:r>
            <a:r>
              <a:rPr lang="en-US" sz="2000" dirty="0"/>
              <a:t>also changes in response to the concentration of greenhouse gases in the atmosphere. </a:t>
            </a:r>
            <a:endParaRPr lang="en-US" sz="2000" dirty="0" smtClean="0"/>
          </a:p>
          <a:p>
            <a:endParaRPr lang="en-US" sz="2000" dirty="0"/>
          </a:p>
          <a:p>
            <a:r>
              <a:rPr lang="en-US" sz="2000" dirty="0" smtClean="0"/>
              <a:t>The </a:t>
            </a:r>
            <a:r>
              <a:rPr lang="en-US" sz="2000" dirty="0"/>
              <a:t>concentration of atmospheric greenhouse gases can increase or decrease due to both natural phenomena and human activity. </a:t>
            </a:r>
          </a:p>
          <a:p>
            <a:pPr>
              <a:buFont typeface="Arial" pitchFamily="34" charset="0"/>
              <a:buChar char="•"/>
            </a:pPr>
            <a:endParaRPr lang="en-US" sz="2000" dirty="0"/>
          </a:p>
        </p:txBody>
      </p:sp>
      <p:sp>
        <p:nvSpPr>
          <p:cNvPr id="6" name="TextBox 5"/>
          <p:cNvSpPr txBox="1"/>
          <p:nvPr/>
        </p:nvSpPr>
        <p:spPr>
          <a:xfrm>
            <a:off x="1752600" y="0"/>
            <a:ext cx="7239000" cy="1323439"/>
          </a:xfrm>
          <a:prstGeom prst="rect">
            <a:avLst/>
          </a:prstGeom>
          <a:noFill/>
        </p:spPr>
        <p:txBody>
          <a:bodyPr wrap="square" rtlCol="0">
            <a:spAutoFit/>
          </a:bodyPr>
          <a:lstStyle/>
          <a:p>
            <a:pPr algn="ctr"/>
            <a:r>
              <a:rPr lang="en-US" sz="4000" dirty="0" smtClean="0">
                <a:solidFill>
                  <a:schemeClr val="bg1"/>
                </a:solidFill>
                <a:latin typeface="Copperplate Gothic Bold" pitchFamily="34" charset="0"/>
              </a:rPr>
              <a:t>Natural vs. Anthropogenic Causes</a:t>
            </a:r>
            <a:endParaRPr lang="en-US" sz="4000" dirty="0">
              <a:solidFill>
                <a:schemeClr val="bg1"/>
              </a:solidFill>
              <a:latin typeface="Copperplate Gothic Bold" pitchFamily="34" charset="0"/>
            </a:endParaRPr>
          </a:p>
        </p:txBody>
      </p:sp>
      <p:cxnSp>
        <p:nvCxnSpPr>
          <p:cNvPr id="9" name="Straight Connector 8"/>
          <p:cNvCxnSpPr/>
          <p:nvPr/>
        </p:nvCxnSpPr>
        <p:spPr>
          <a:xfrm>
            <a:off x="1676400" y="-76200"/>
            <a:ext cx="0" cy="1393686"/>
          </a:xfrm>
          <a:prstGeom prst="line">
            <a:avLst/>
          </a:prstGeom>
          <a:ln w="50800">
            <a:solidFill>
              <a:schemeClr val="bg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0" y="0"/>
            <a:ext cx="1676400" cy="1323439"/>
          </a:xfrm>
          <a:prstGeom prst="rect">
            <a:avLst/>
          </a:prstGeom>
          <a:noFill/>
        </p:spPr>
        <p:txBody>
          <a:bodyPr wrap="square" rtlCol="0">
            <a:spAutoFit/>
          </a:bodyPr>
          <a:lstStyle/>
          <a:p>
            <a:pPr algn="ctr"/>
            <a:r>
              <a:rPr lang="en-US" sz="2000" dirty="0" smtClean="0">
                <a:solidFill>
                  <a:schemeClr val="bg1"/>
                </a:solidFill>
                <a:latin typeface="Copperplate Gothic Bold" pitchFamily="34" charset="0"/>
              </a:rPr>
              <a:t>CAUSES OF </a:t>
            </a:r>
            <a:r>
              <a:rPr lang="en-US" sz="2000" dirty="0">
                <a:solidFill>
                  <a:schemeClr val="bg1"/>
                </a:solidFill>
                <a:latin typeface="Copperplate Gothic Bold" pitchFamily="34" charset="0"/>
              </a:rPr>
              <a:t>CLIMATE CHANGE</a:t>
            </a: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96162" y="1524000"/>
            <a:ext cx="1403350" cy="106208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descr="http://131.91.162.18/nasa/files/images/causes/volcano.JP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7396162" y="2642828"/>
            <a:ext cx="1403350" cy="935566"/>
          </a:xfrm>
          <a:prstGeom prst="rect">
            <a:avLst/>
          </a:prstGeom>
          <a:noFill/>
          <a:ln>
            <a:noFill/>
          </a:ln>
          <a:effectLst>
            <a:outerShdw blurRad="50800" dist="38100" dir="2700000" algn="tl" rotWithShape="0">
              <a:prstClr val="black">
                <a:alpha val="40000"/>
              </a:prstClr>
            </a:outerShdw>
          </a:effectLst>
        </p:spPr>
      </p:pic>
      <p:pic>
        <p:nvPicPr>
          <p:cNvPr id="14" name="Picture 13" descr="http://131.91.162.18/nasa/files/images/causes/sunspots_22013.jpg"/>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bwMode="auto">
          <a:xfrm>
            <a:off x="7396162" y="3657600"/>
            <a:ext cx="1403350" cy="1050925"/>
          </a:xfrm>
          <a:prstGeom prst="rect">
            <a:avLst/>
          </a:prstGeom>
          <a:noFill/>
          <a:ln>
            <a:noFill/>
          </a:ln>
        </p:spPr>
      </p:pic>
    </p:spTree>
    <p:extLst>
      <p:ext uri="{BB962C8B-B14F-4D97-AF65-F5344CB8AC3E}">
        <p14:creationId xmlns:p14="http://schemas.microsoft.com/office/powerpoint/2010/main" val="39067788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317486"/>
          </a:xfrm>
          <a:prstGeom prst="rect">
            <a:avLst/>
          </a:prstGeom>
          <a:solidFill>
            <a:schemeClr val="tx1"/>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21920" y="1375151"/>
            <a:ext cx="4724400" cy="3231654"/>
          </a:xfrm>
          <a:prstGeom prst="rect">
            <a:avLst/>
          </a:prstGeom>
          <a:noFill/>
        </p:spPr>
        <p:txBody>
          <a:bodyPr wrap="square" rtlCol="0">
            <a:spAutoFit/>
          </a:bodyPr>
          <a:lstStyle/>
          <a:p>
            <a:r>
              <a:rPr lang="en-US" dirty="0"/>
              <a:t>The </a:t>
            </a:r>
            <a:r>
              <a:rPr lang="en-US" dirty="0" err="1"/>
              <a:t>Milankovitch</a:t>
            </a:r>
            <a:r>
              <a:rPr lang="en-US" dirty="0"/>
              <a:t> Theory explains the 3 cyclical changes in Earth’s orbit and tilt that cause the climate fluctuations that occur over tens of thousands of years to hundreds of thousands of years. </a:t>
            </a:r>
            <a:endParaRPr lang="en-US" dirty="0" smtClean="0"/>
          </a:p>
          <a:p>
            <a:r>
              <a:rPr lang="en-US" dirty="0" smtClean="0"/>
              <a:t>These </a:t>
            </a:r>
            <a:r>
              <a:rPr lang="en-US" dirty="0"/>
              <a:t>fluctuations include changes </a:t>
            </a:r>
            <a:r>
              <a:rPr lang="en-US" dirty="0" smtClean="0"/>
              <a:t>in:</a:t>
            </a:r>
          </a:p>
          <a:p>
            <a:pPr marL="285750" indent="-285750">
              <a:buFont typeface="Arial" panose="020B0604020202020204" pitchFamily="34" charset="0"/>
              <a:buChar char="•"/>
            </a:pPr>
            <a:r>
              <a:rPr lang="en-US" sz="1600" dirty="0" smtClean="0"/>
              <a:t>the </a:t>
            </a:r>
            <a:r>
              <a:rPr lang="en-US" sz="1600" dirty="0"/>
              <a:t>shape (eccentricity) of Earth’s orbit every ~100,000 years, </a:t>
            </a:r>
            <a:endParaRPr lang="en-US" sz="1600" dirty="0" smtClean="0"/>
          </a:p>
          <a:p>
            <a:pPr marL="285750" indent="-285750">
              <a:buFont typeface="Arial" panose="020B0604020202020204" pitchFamily="34" charset="0"/>
              <a:buChar char="•"/>
            </a:pPr>
            <a:r>
              <a:rPr lang="en-US" sz="1600" dirty="0" smtClean="0"/>
              <a:t>the </a:t>
            </a:r>
            <a:r>
              <a:rPr lang="en-US" sz="1600" dirty="0"/>
              <a:t>tilt (obliquity) of Earth’s axis every ~41,000 years, and </a:t>
            </a:r>
            <a:endParaRPr lang="en-US" sz="1600" dirty="0" smtClean="0"/>
          </a:p>
          <a:p>
            <a:pPr marL="285750" indent="-285750">
              <a:buFont typeface="Arial" panose="020B0604020202020204" pitchFamily="34" charset="0"/>
              <a:buChar char="•"/>
            </a:pPr>
            <a:r>
              <a:rPr lang="en-US" sz="1600" dirty="0" smtClean="0"/>
              <a:t>the </a:t>
            </a:r>
            <a:r>
              <a:rPr lang="en-US" sz="1600" dirty="0"/>
              <a:t>wobbling (precession) of Earth’s axis about ~23,000 years. </a:t>
            </a:r>
          </a:p>
        </p:txBody>
      </p:sp>
      <p:sp>
        <p:nvSpPr>
          <p:cNvPr id="6" name="TextBox 5"/>
          <p:cNvSpPr txBox="1"/>
          <p:nvPr/>
        </p:nvSpPr>
        <p:spPr>
          <a:xfrm>
            <a:off x="1752600" y="0"/>
            <a:ext cx="7239000" cy="1200329"/>
          </a:xfrm>
          <a:prstGeom prst="rect">
            <a:avLst/>
          </a:prstGeom>
          <a:noFill/>
        </p:spPr>
        <p:txBody>
          <a:bodyPr wrap="square" rtlCol="0">
            <a:spAutoFit/>
          </a:bodyPr>
          <a:lstStyle/>
          <a:p>
            <a:pPr algn="ctr"/>
            <a:r>
              <a:rPr lang="en-US" sz="3600" dirty="0">
                <a:solidFill>
                  <a:schemeClr val="bg1"/>
                </a:solidFill>
                <a:latin typeface="Copperplate Gothic Bold" pitchFamily="34" charset="0"/>
              </a:rPr>
              <a:t>Natural Causes of Climate Change - Orbital Changes</a:t>
            </a:r>
          </a:p>
        </p:txBody>
      </p:sp>
      <p:cxnSp>
        <p:nvCxnSpPr>
          <p:cNvPr id="9" name="Straight Connector 8"/>
          <p:cNvCxnSpPr/>
          <p:nvPr/>
        </p:nvCxnSpPr>
        <p:spPr>
          <a:xfrm>
            <a:off x="1676400" y="-76200"/>
            <a:ext cx="0" cy="1393686"/>
          </a:xfrm>
          <a:prstGeom prst="line">
            <a:avLst/>
          </a:prstGeom>
          <a:ln w="50800">
            <a:solidFill>
              <a:schemeClr val="bg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0" y="0"/>
            <a:ext cx="1676400" cy="1323439"/>
          </a:xfrm>
          <a:prstGeom prst="rect">
            <a:avLst/>
          </a:prstGeom>
          <a:noFill/>
        </p:spPr>
        <p:txBody>
          <a:bodyPr wrap="square" rtlCol="0">
            <a:spAutoFit/>
          </a:bodyPr>
          <a:lstStyle/>
          <a:p>
            <a:pPr algn="ctr"/>
            <a:r>
              <a:rPr lang="en-US" sz="2000" dirty="0" smtClean="0">
                <a:solidFill>
                  <a:schemeClr val="bg1"/>
                </a:solidFill>
                <a:latin typeface="Copperplate Gothic Bold" pitchFamily="34" charset="0"/>
              </a:rPr>
              <a:t>CAUSES OF </a:t>
            </a:r>
            <a:r>
              <a:rPr lang="en-US" sz="2000" dirty="0">
                <a:solidFill>
                  <a:schemeClr val="bg1"/>
                </a:solidFill>
                <a:latin typeface="Copperplate Gothic Bold" pitchFamily="34" charset="0"/>
              </a:rPr>
              <a:t>CLIMATE CHANGE</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3490" y="1447800"/>
            <a:ext cx="3956050" cy="29940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1430" y="4495800"/>
            <a:ext cx="9144000" cy="2477601"/>
          </a:xfrm>
          <a:prstGeom prst="rect">
            <a:avLst/>
          </a:prstGeom>
        </p:spPr>
        <p:txBody>
          <a:bodyPr wrap="square">
            <a:spAutoFit/>
          </a:bodyPr>
          <a:lstStyle/>
          <a:p>
            <a:r>
              <a:rPr lang="en-US" dirty="0" err="1"/>
              <a:t>Milankovitch</a:t>
            </a:r>
            <a:r>
              <a:rPr lang="en-US" dirty="0"/>
              <a:t> proposed that </a:t>
            </a:r>
            <a:r>
              <a:rPr lang="en-US" b="1" dirty="0"/>
              <a:t>glacial periods began </a:t>
            </a:r>
            <a:r>
              <a:rPr lang="en-US" dirty="0"/>
              <a:t>when the three cycles align to favor an extended period of </a:t>
            </a:r>
            <a:r>
              <a:rPr lang="en-US" b="1" dirty="0"/>
              <a:t>more solar radiation in the winter </a:t>
            </a:r>
            <a:r>
              <a:rPr lang="en-US" dirty="0"/>
              <a:t>and </a:t>
            </a:r>
            <a:r>
              <a:rPr lang="en-US" b="1" dirty="0"/>
              <a:t>less solar radiation in the summer </a:t>
            </a:r>
            <a:r>
              <a:rPr lang="en-US" dirty="0"/>
              <a:t>at a </a:t>
            </a:r>
            <a:r>
              <a:rPr lang="en-US" b="1" dirty="0"/>
              <a:t>latitude of 65°N</a:t>
            </a:r>
            <a:r>
              <a:rPr lang="en-US" dirty="0"/>
              <a:t>.  </a:t>
            </a:r>
            <a:endParaRPr lang="en-US" dirty="0" smtClean="0"/>
          </a:p>
          <a:p>
            <a:endParaRPr lang="en-US" sz="900" dirty="0"/>
          </a:p>
          <a:p>
            <a:r>
              <a:rPr lang="en-US" dirty="0"/>
              <a:t>The figure above shows the alignment of each of the orbital changes to the glacial and interglacial periods. The interplay of the three orbital cycles affects the amount of solar radiation received at different latitudes over the year. </a:t>
            </a:r>
            <a:endParaRPr lang="en-US" dirty="0" smtClean="0"/>
          </a:p>
          <a:p>
            <a:r>
              <a:rPr lang="en-US" dirty="0" smtClean="0"/>
              <a:t>	</a:t>
            </a:r>
            <a:r>
              <a:rPr lang="en-US" dirty="0" smtClean="0">
                <a:solidFill>
                  <a:srgbClr val="FF0000"/>
                </a:solidFill>
              </a:rPr>
              <a:t>(The </a:t>
            </a:r>
            <a:r>
              <a:rPr lang="en-US" dirty="0">
                <a:solidFill>
                  <a:srgbClr val="FF0000"/>
                </a:solidFill>
              </a:rPr>
              <a:t>amount of solar radiation reaching the Northern </a:t>
            </a:r>
            <a:r>
              <a:rPr lang="en-US" dirty="0" smtClean="0">
                <a:solidFill>
                  <a:srgbClr val="FF0000"/>
                </a:solidFill>
              </a:rPr>
              <a:t>Hemisphere at </a:t>
            </a:r>
            <a:r>
              <a:rPr lang="en-US" dirty="0">
                <a:solidFill>
                  <a:srgbClr val="FF0000"/>
                </a:solidFill>
              </a:rPr>
              <a:t>65°N seems to </a:t>
            </a:r>
            <a:r>
              <a:rPr lang="en-US" dirty="0" smtClean="0">
                <a:solidFill>
                  <a:srgbClr val="FF0000"/>
                </a:solidFill>
              </a:rPr>
              <a:t>	control </a:t>
            </a:r>
            <a:r>
              <a:rPr lang="en-US" dirty="0">
                <a:solidFill>
                  <a:srgbClr val="FF0000"/>
                </a:solidFill>
              </a:rPr>
              <a:t>the advance and retreat of glaciers and ice sheets</a:t>
            </a:r>
            <a:r>
              <a:rPr lang="en-US" dirty="0" smtClean="0">
                <a:solidFill>
                  <a:srgbClr val="FF0000"/>
                </a:solidFill>
              </a:rPr>
              <a:t>.)</a:t>
            </a:r>
            <a:endParaRPr lang="en-US" dirty="0">
              <a:solidFill>
                <a:srgbClr val="FF0000"/>
              </a:solidFill>
            </a:endParaRPr>
          </a:p>
        </p:txBody>
      </p:sp>
    </p:spTree>
    <p:extLst>
      <p:ext uri="{BB962C8B-B14F-4D97-AF65-F5344CB8AC3E}">
        <p14:creationId xmlns:p14="http://schemas.microsoft.com/office/powerpoint/2010/main" val="34672497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317486"/>
          </a:xfrm>
          <a:prstGeom prst="rect">
            <a:avLst/>
          </a:prstGeom>
          <a:solidFill>
            <a:schemeClr val="tx1"/>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0480" y="1447800"/>
            <a:ext cx="5151120" cy="3046988"/>
          </a:xfrm>
          <a:prstGeom prst="rect">
            <a:avLst/>
          </a:prstGeom>
          <a:noFill/>
        </p:spPr>
        <p:txBody>
          <a:bodyPr wrap="square" rtlCol="0">
            <a:spAutoFit/>
          </a:bodyPr>
          <a:lstStyle/>
          <a:p>
            <a:r>
              <a:rPr lang="en-US" dirty="0"/>
              <a:t>Volcanic eruptions discharge carbon dioxide, but they may also emit </a:t>
            </a:r>
            <a:r>
              <a:rPr lang="en-US" dirty="0" smtClean="0"/>
              <a:t>aerosols</a:t>
            </a:r>
            <a:r>
              <a:rPr lang="en-US" dirty="0"/>
              <a:t> </a:t>
            </a:r>
            <a:r>
              <a:rPr lang="en-US" dirty="0" smtClean="0"/>
              <a:t>(such </a:t>
            </a:r>
            <a:r>
              <a:rPr lang="en-US" dirty="0"/>
              <a:t>as volcanic ash or dust, and sulfur dioxide</a:t>
            </a:r>
            <a:r>
              <a:rPr lang="en-US" dirty="0" smtClean="0"/>
              <a:t>.)</a:t>
            </a:r>
          </a:p>
          <a:p>
            <a:r>
              <a:rPr lang="en-US" dirty="0"/>
              <a:t>	</a:t>
            </a:r>
            <a:r>
              <a:rPr lang="en-US" sz="1600" b="1" dirty="0" smtClean="0"/>
              <a:t>Aerosols </a:t>
            </a:r>
            <a:r>
              <a:rPr lang="en-US" sz="1600" dirty="0"/>
              <a:t>are liquids and solids that float </a:t>
            </a:r>
            <a:r>
              <a:rPr lang="en-US" sz="1600" dirty="0" smtClean="0"/>
              <a:t>	around </a:t>
            </a:r>
            <a:r>
              <a:rPr lang="en-US" sz="1600" dirty="0"/>
              <a:t>in the air. They may also include </a:t>
            </a:r>
            <a:r>
              <a:rPr lang="en-US" sz="1600" dirty="0" smtClean="0"/>
              <a:t>	soot</a:t>
            </a:r>
            <a:r>
              <a:rPr lang="en-US" sz="1600" dirty="0"/>
              <a:t>, dust, salt crystals, bacteria, and </a:t>
            </a:r>
            <a:r>
              <a:rPr lang="en-US" sz="1600" dirty="0" smtClean="0"/>
              <a:t>	viruses</a:t>
            </a:r>
            <a:r>
              <a:rPr lang="en-US" sz="1600" dirty="0"/>
              <a:t>. </a:t>
            </a:r>
            <a:endParaRPr lang="en-US" sz="1600" dirty="0" smtClean="0"/>
          </a:p>
          <a:p>
            <a:r>
              <a:rPr lang="en-US" dirty="0" smtClean="0"/>
              <a:t>Aerosols </a:t>
            </a:r>
            <a:r>
              <a:rPr lang="en-US" dirty="0"/>
              <a:t>scatter incoming solar radiation, causing a slight cooling effect. </a:t>
            </a:r>
            <a:r>
              <a:rPr lang="en-US" dirty="0" smtClean="0"/>
              <a:t>They </a:t>
            </a:r>
            <a:r>
              <a:rPr lang="en-US" dirty="0"/>
              <a:t>can block a percentage of sunlight and cause a cooling that may </a:t>
            </a:r>
            <a:r>
              <a:rPr lang="en-US" dirty="0" smtClean="0"/>
              <a:t>last </a:t>
            </a:r>
            <a:r>
              <a:rPr lang="en-US" dirty="0"/>
              <a:t>1-2 years. </a:t>
            </a:r>
          </a:p>
          <a:p>
            <a:pPr>
              <a:buFont typeface="Arial" pitchFamily="34" charset="0"/>
              <a:buChar char="•"/>
            </a:pPr>
            <a:endParaRPr lang="en-US" dirty="0"/>
          </a:p>
        </p:txBody>
      </p:sp>
      <p:sp>
        <p:nvSpPr>
          <p:cNvPr id="6" name="TextBox 5"/>
          <p:cNvSpPr txBox="1"/>
          <p:nvPr/>
        </p:nvSpPr>
        <p:spPr>
          <a:xfrm>
            <a:off x="1752600" y="0"/>
            <a:ext cx="7239000" cy="1200329"/>
          </a:xfrm>
          <a:prstGeom prst="rect">
            <a:avLst/>
          </a:prstGeom>
          <a:noFill/>
        </p:spPr>
        <p:txBody>
          <a:bodyPr wrap="square" rtlCol="0">
            <a:spAutoFit/>
          </a:bodyPr>
          <a:lstStyle/>
          <a:p>
            <a:pPr algn="ctr"/>
            <a:r>
              <a:rPr lang="en-US" sz="3600" dirty="0">
                <a:solidFill>
                  <a:schemeClr val="bg1"/>
                </a:solidFill>
                <a:latin typeface="Copperplate Gothic Bold" pitchFamily="34" charset="0"/>
              </a:rPr>
              <a:t>Natural Causes of Climate Change - </a:t>
            </a:r>
            <a:r>
              <a:rPr lang="en-US" sz="3600" dirty="0" smtClean="0">
                <a:solidFill>
                  <a:schemeClr val="bg1"/>
                </a:solidFill>
                <a:latin typeface="Copperplate Gothic Bold" pitchFamily="34" charset="0"/>
              </a:rPr>
              <a:t>Volcanoes</a:t>
            </a:r>
            <a:endParaRPr lang="en-US" sz="3600" dirty="0">
              <a:solidFill>
                <a:schemeClr val="bg1"/>
              </a:solidFill>
              <a:latin typeface="Copperplate Gothic Bold" pitchFamily="34" charset="0"/>
            </a:endParaRPr>
          </a:p>
        </p:txBody>
      </p:sp>
      <p:cxnSp>
        <p:nvCxnSpPr>
          <p:cNvPr id="9" name="Straight Connector 8"/>
          <p:cNvCxnSpPr/>
          <p:nvPr/>
        </p:nvCxnSpPr>
        <p:spPr>
          <a:xfrm>
            <a:off x="1676400" y="-76200"/>
            <a:ext cx="0" cy="1393686"/>
          </a:xfrm>
          <a:prstGeom prst="line">
            <a:avLst/>
          </a:prstGeom>
          <a:ln w="50800">
            <a:solidFill>
              <a:schemeClr val="bg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0" y="0"/>
            <a:ext cx="1676400" cy="1323439"/>
          </a:xfrm>
          <a:prstGeom prst="rect">
            <a:avLst/>
          </a:prstGeom>
          <a:noFill/>
        </p:spPr>
        <p:txBody>
          <a:bodyPr wrap="square" rtlCol="0">
            <a:spAutoFit/>
          </a:bodyPr>
          <a:lstStyle/>
          <a:p>
            <a:pPr algn="ctr"/>
            <a:r>
              <a:rPr lang="en-US" sz="2000" dirty="0" smtClean="0">
                <a:solidFill>
                  <a:schemeClr val="bg1"/>
                </a:solidFill>
                <a:latin typeface="Copperplate Gothic Bold" pitchFamily="34" charset="0"/>
              </a:rPr>
              <a:t>CAUSES OF </a:t>
            </a:r>
            <a:r>
              <a:rPr lang="en-US" sz="2000" dirty="0">
                <a:solidFill>
                  <a:schemeClr val="bg1"/>
                </a:solidFill>
                <a:latin typeface="Copperplate Gothic Bold" pitchFamily="34" charset="0"/>
              </a:rPr>
              <a:t>CLIMATE CHANGE</a:t>
            </a:r>
          </a:p>
        </p:txBody>
      </p:sp>
      <p:grpSp>
        <p:nvGrpSpPr>
          <p:cNvPr id="8" name="Group 7"/>
          <p:cNvGrpSpPr/>
          <p:nvPr/>
        </p:nvGrpSpPr>
        <p:grpSpPr>
          <a:xfrm>
            <a:off x="5181600" y="1462921"/>
            <a:ext cx="3757705" cy="2731672"/>
            <a:chOff x="-1" y="0"/>
            <a:chExt cx="3248025" cy="2476500"/>
          </a:xfrm>
        </p:grpSpPr>
        <p:pic>
          <p:nvPicPr>
            <p:cNvPr id="10" name="Picture 9" descr="http://131.91.162.18/nasa/files/images/causes/volcano.JPG"/>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1" y="0"/>
              <a:ext cx="3248025" cy="2165350"/>
            </a:xfrm>
            <a:prstGeom prst="rect">
              <a:avLst/>
            </a:prstGeom>
            <a:noFill/>
            <a:ln>
              <a:noFill/>
            </a:ln>
            <a:effectLst>
              <a:outerShdw blurRad="50800" dist="38100" dir="2700000" algn="tl" rotWithShape="0">
                <a:prstClr val="black">
                  <a:alpha val="40000"/>
                </a:prstClr>
              </a:outerShdw>
            </a:effectLst>
          </p:spPr>
        </p:pic>
        <p:sp>
          <p:nvSpPr>
            <p:cNvPr id="11" name="Text Box 1"/>
            <p:cNvSpPr txBox="1"/>
            <p:nvPr/>
          </p:nvSpPr>
          <p:spPr>
            <a:xfrm>
              <a:off x="0" y="2209800"/>
              <a:ext cx="3160395" cy="266700"/>
            </a:xfrm>
            <a:prstGeom prst="rect">
              <a:avLst/>
            </a:prstGeom>
            <a:solidFill>
              <a:prstClr val="white"/>
            </a:solidFill>
            <a:ln>
              <a:noFill/>
            </a:ln>
            <a:effectLst/>
          </p:spPr>
          <p:txBody>
            <a:bodyPr rot="0" spcFirstLastPara="0" vert="horz" wrap="square" lIns="0" tIns="0" rIns="0" bIns="0" numCol="1" spcCol="0" rtlCol="0" fromWordArt="0" anchor="t" anchorCtr="0" forceAA="0" compatLnSpc="1">
              <a:prstTxWarp prst="textNoShape">
                <a:avLst/>
              </a:prstTxWarp>
              <a:spAutoFit/>
            </a:bodyPr>
            <a:lstStyle/>
            <a:p>
              <a:pPr marL="0" marR="0" algn="r">
                <a:spcBef>
                  <a:spcPts val="0"/>
                </a:spcBef>
                <a:spcAft>
                  <a:spcPts val="1000"/>
                </a:spcAft>
              </a:pPr>
              <a:r>
                <a:rPr lang="en-US" sz="900" b="1">
                  <a:solidFill>
                    <a:srgbClr val="4F81BD"/>
                  </a:solidFill>
                  <a:effectLst/>
                  <a:latin typeface="Calibri"/>
                  <a:ea typeface="Calibri"/>
                  <a:cs typeface="Times New Roman"/>
                </a:rPr>
                <a:t>Karymsky Volcano in Russia. Image Source: </a:t>
              </a:r>
              <a:r>
                <a:rPr lang="en-US" sz="900" b="1" i="1">
                  <a:solidFill>
                    <a:srgbClr val="4F81BD"/>
                  </a:solidFill>
                  <a:effectLst/>
                  <a:latin typeface="Calibri"/>
                  <a:ea typeface="Calibri"/>
                  <a:cs typeface="Times New Roman"/>
                </a:rPr>
                <a:t>Microsoft Clip Art</a:t>
              </a:r>
              <a:endParaRPr lang="en-US" sz="900" b="1">
                <a:solidFill>
                  <a:srgbClr val="4F81BD"/>
                </a:solidFill>
                <a:effectLst/>
                <a:latin typeface="Calibri"/>
                <a:ea typeface="Calibri"/>
                <a:cs typeface="Times New Roman"/>
              </a:endParaRPr>
            </a:p>
          </p:txBody>
        </p:sp>
      </p:grpSp>
      <p:sp>
        <p:nvSpPr>
          <p:cNvPr id="2" name="Rectangle 1"/>
          <p:cNvSpPr/>
          <p:nvPr/>
        </p:nvSpPr>
        <p:spPr>
          <a:xfrm>
            <a:off x="30480" y="4419600"/>
            <a:ext cx="9113520" cy="2215991"/>
          </a:xfrm>
          <a:prstGeom prst="rect">
            <a:avLst/>
          </a:prstGeom>
        </p:spPr>
        <p:txBody>
          <a:bodyPr wrap="square">
            <a:spAutoFit/>
          </a:bodyPr>
          <a:lstStyle/>
          <a:p>
            <a:r>
              <a:rPr lang="en-US" dirty="0"/>
              <a:t>V</a:t>
            </a:r>
            <a:r>
              <a:rPr lang="en-US" dirty="0" smtClean="0"/>
              <a:t>iolent volcanic eruptions </a:t>
            </a:r>
            <a:r>
              <a:rPr lang="en-US" dirty="0"/>
              <a:t>release ash particles and sulfur dioxide (SO</a:t>
            </a:r>
            <a:r>
              <a:rPr lang="en-US" baseline="-25000" dirty="0"/>
              <a:t>2</a:t>
            </a:r>
            <a:r>
              <a:rPr lang="en-US" dirty="0"/>
              <a:t>) into the stratosphere. </a:t>
            </a:r>
            <a:endParaRPr lang="en-US" dirty="0" smtClean="0"/>
          </a:p>
          <a:p>
            <a:r>
              <a:rPr lang="en-US" dirty="0" smtClean="0"/>
              <a:t>The </a:t>
            </a:r>
            <a:r>
              <a:rPr lang="en-US" dirty="0"/>
              <a:t>larger particles settle after a few days while the sulfur dioxide combines with water vapor to from sulfuric acid (H</a:t>
            </a:r>
            <a:r>
              <a:rPr lang="en-US" baseline="-25000" dirty="0"/>
              <a:t>2</a:t>
            </a:r>
            <a:r>
              <a:rPr lang="en-US" dirty="0"/>
              <a:t>SO</a:t>
            </a:r>
            <a:r>
              <a:rPr lang="en-US" baseline="-25000" dirty="0"/>
              <a:t>4</a:t>
            </a:r>
            <a:r>
              <a:rPr lang="en-US" dirty="0"/>
              <a:t>) and sulfate </a:t>
            </a:r>
            <a:r>
              <a:rPr lang="en-US" dirty="0" smtClean="0"/>
              <a:t>particles</a:t>
            </a:r>
            <a:r>
              <a:rPr lang="en-US" dirty="0"/>
              <a:t> </a:t>
            </a:r>
            <a:r>
              <a:rPr lang="en-US" dirty="0" smtClean="0"/>
              <a:t>(sulfurous aerosols). </a:t>
            </a:r>
          </a:p>
          <a:p>
            <a:r>
              <a:rPr lang="en-US" dirty="0" smtClean="0"/>
              <a:t>Winds </a:t>
            </a:r>
            <a:r>
              <a:rPr lang="en-US" dirty="0"/>
              <a:t>transport these sulfurous aerosols around the planet in easterly or westerly directions. </a:t>
            </a:r>
            <a:r>
              <a:rPr lang="en-US" dirty="0" smtClean="0"/>
              <a:t>	</a:t>
            </a:r>
            <a:r>
              <a:rPr lang="en-US" sz="1600" dirty="0" smtClean="0"/>
              <a:t>(For </a:t>
            </a:r>
            <a:r>
              <a:rPr lang="en-US" sz="1600" dirty="0"/>
              <a:t>this reason</a:t>
            </a:r>
            <a:r>
              <a:rPr lang="en-US" sz="1600" b="1" dirty="0"/>
              <a:t>, volcanoes that erupt at lower latitudes </a:t>
            </a:r>
            <a:r>
              <a:rPr lang="en-US" sz="1600" dirty="0"/>
              <a:t>(closer to the equator) are </a:t>
            </a:r>
            <a:r>
              <a:rPr lang="en-US" sz="1600" b="1" dirty="0"/>
              <a:t>more likely to </a:t>
            </a:r>
            <a:r>
              <a:rPr lang="en-US" sz="1600" b="1" dirty="0" smtClean="0"/>
              <a:t>	cause </a:t>
            </a:r>
            <a:r>
              <a:rPr lang="en-US" sz="1600" b="1" dirty="0"/>
              <a:t>hemispheric or global cooling</a:t>
            </a:r>
            <a:r>
              <a:rPr lang="en-US" sz="1600" dirty="0"/>
              <a:t>. </a:t>
            </a:r>
            <a:r>
              <a:rPr lang="en-US" sz="1600" b="1" dirty="0"/>
              <a:t>Volcanoes that erupt at higher latitudes </a:t>
            </a:r>
            <a:r>
              <a:rPr lang="en-US" sz="1600" dirty="0"/>
              <a:t>(closer to the poles) </a:t>
            </a:r>
            <a:r>
              <a:rPr lang="en-US" sz="1600" dirty="0" smtClean="0"/>
              <a:t>	are </a:t>
            </a:r>
            <a:r>
              <a:rPr lang="en-US" sz="1600" b="1" dirty="0"/>
              <a:t>less likely to cause cooling </a:t>
            </a:r>
            <a:r>
              <a:rPr lang="en-US" sz="1600" dirty="0"/>
              <a:t>because the sulfurous aerosols are confined to wind patterns </a:t>
            </a:r>
            <a:r>
              <a:rPr lang="en-US" sz="1600" dirty="0" smtClean="0"/>
              <a:t>	surrounding </a:t>
            </a:r>
            <a:r>
              <a:rPr lang="en-US" sz="1600" dirty="0"/>
              <a:t>the poles</a:t>
            </a:r>
            <a:r>
              <a:rPr lang="en-US" sz="1600" dirty="0" smtClean="0"/>
              <a:t>.)</a:t>
            </a:r>
            <a:endParaRPr lang="en-US" sz="1600" dirty="0"/>
          </a:p>
        </p:txBody>
      </p:sp>
    </p:spTree>
    <p:extLst>
      <p:ext uri="{BB962C8B-B14F-4D97-AF65-F5344CB8AC3E}">
        <p14:creationId xmlns:p14="http://schemas.microsoft.com/office/powerpoint/2010/main" val="15929535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317486"/>
          </a:xfrm>
          <a:prstGeom prst="rect">
            <a:avLst/>
          </a:prstGeom>
          <a:solidFill>
            <a:schemeClr val="tx1"/>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47650" y="1647091"/>
            <a:ext cx="5791200" cy="2862323"/>
          </a:xfrm>
          <a:prstGeom prst="rect">
            <a:avLst/>
          </a:prstGeom>
          <a:noFill/>
        </p:spPr>
        <p:txBody>
          <a:bodyPr wrap="square" rtlCol="0">
            <a:spAutoFit/>
          </a:bodyPr>
          <a:lstStyle/>
          <a:p>
            <a:r>
              <a:rPr lang="en-US" dirty="0"/>
              <a:t>The total amount of solar radiation varies by very small amounts. The energy emitted by the sun only varies by 1.3 W/ m</a:t>
            </a:r>
            <a:r>
              <a:rPr lang="en-US" baseline="30000" dirty="0"/>
              <a:t>2</a:t>
            </a:r>
            <a:r>
              <a:rPr lang="en-US" dirty="0"/>
              <a:t>. This change in solar radiation is related to the number of sunspots. </a:t>
            </a:r>
            <a:endParaRPr lang="en-US" dirty="0" smtClean="0"/>
          </a:p>
          <a:p>
            <a:r>
              <a:rPr lang="en-US" b="1" dirty="0"/>
              <a:t>	</a:t>
            </a:r>
            <a:r>
              <a:rPr lang="en-US" b="1" dirty="0" smtClean="0"/>
              <a:t>Sunspots</a:t>
            </a:r>
            <a:r>
              <a:rPr lang="en-US" dirty="0" smtClean="0"/>
              <a:t> </a:t>
            </a:r>
            <a:r>
              <a:rPr lang="en-US" dirty="0"/>
              <a:t>are darker areas on the sun’s surface. A </a:t>
            </a:r>
            <a:r>
              <a:rPr lang="en-US" dirty="0" smtClean="0"/>
              <a:t>	sunspot </a:t>
            </a:r>
            <a:r>
              <a:rPr lang="en-US" dirty="0"/>
              <a:t>develops where an intense magnetic field </a:t>
            </a:r>
            <a:r>
              <a:rPr lang="en-US" dirty="0" smtClean="0"/>
              <a:t>	weakens </a:t>
            </a:r>
            <a:r>
              <a:rPr lang="en-US" dirty="0"/>
              <a:t>the flow of gases that transport heat </a:t>
            </a:r>
            <a:r>
              <a:rPr lang="en-US" dirty="0" smtClean="0"/>
              <a:t>	energy </a:t>
            </a:r>
            <a:r>
              <a:rPr lang="en-US" dirty="0"/>
              <a:t>from the sun’s interior. Sunspots appear </a:t>
            </a:r>
            <a:r>
              <a:rPr lang="en-US" dirty="0" smtClean="0"/>
              <a:t>	dark </a:t>
            </a:r>
            <a:r>
              <a:rPr lang="en-US" dirty="0"/>
              <a:t>because their temperature is lower than the </a:t>
            </a:r>
            <a:r>
              <a:rPr lang="en-US" dirty="0" smtClean="0"/>
              <a:t>	surrounding </a:t>
            </a:r>
            <a:r>
              <a:rPr lang="en-US" dirty="0"/>
              <a:t>area. </a:t>
            </a:r>
          </a:p>
        </p:txBody>
      </p:sp>
      <p:sp>
        <p:nvSpPr>
          <p:cNvPr id="6" name="TextBox 5"/>
          <p:cNvSpPr txBox="1"/>
          <p:nvPr/>
        </p:nvSpPr>
        <p:spPr>
          <a:xfrm>
            <a:off x="1752600" y="0"/>
            <a:ext cx="7239000" cy="1200329"/>
          </a:xfrm>
          <a:prstGeom prst="rect">
            <a:avLst/>
          </a:prstGeom>
          <a:noFill/>
        </p:spPr>
        <p:txBody>
          <a:bodyPr wrap="square" rtlCol="0">
            <a:spAutoFit/>
          </a:bodyPr>
          <a:lstStyle/>
          <a:p>
            <a:pPr algn="ctr"/>
            <a:r>
              <a:rPr lang="en-US" sz="3600" dirty="0">
                <a:solidFill>
                  <a:schemeClr val="bg1"/>
                </a:solidFill>
                <a:latin typeface="Copperplate Gothic Bold" pitchFamily="34" charset="0"/>
              </a:rPr>
              <a:t>Natural Causes of Climate Change </a:t>
            </a:r>
            <a:r>
              <a:rPr lang="en-US" sz="3600" dirty="0" smtClean="0">
                <a:solidFill>
                  <a:schemeClr val="bg1"/>
                </a:solidFill>
                <a:latin typeface="Copperplate Gothic Bold" pitchFamily="34" charset="0"/>
              </a:rPr>
              <a:t>– Solar Cycles</a:t>
            </a:r>
            <a:endParaRPr lang="en-US" sz="3600" dirty="0">
              <a:solidFill>
                <a:schemeClr val="bg1"/>
              </a:solidFill>
              <a:latin typeface="Copperplate Gothic Bold" pitchFamily="34" charset="0"/>
            </a:endParaRPr>
          </a:p>
        </p:txBody>
      </p:sp>
      <p:cxnSp>
        <p:nvCxnSpPr>
          <p:cNvPr id="9" name="Straight Connector 8"/>
          <p:cNvCxnSpPr/>
          <p:nvPr/>
        </p:nvCxnSpPr>
        <p:spPr>
          <a:xfrm>
            <a:off x="1676400" y="-76200"/>
            <a:ext cx="0" cy="1393686"/>
          </a:xfrm>
          <a:prstGeom prst="line">
            <a:avLst/>
          </a:prstGeom>
          <a:ln w="50800">
            <a:solidFill>
              <a:schemeClr val="bg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0" y="0"/>
            <a:ext cx="1676400" cy="1323439"/>
          </a:xfrm>
          <a:prstGeom prst="rect">
            <a:avLst/>
          </a:prstGeom>
          <a:noFill/>
        </p:spPr>
        <p:txBody>
          <a:bodyPr wrap="square" rtlCol="0">
            <a:spAutoFit/>
          </a:bodyPr>
          <a:lstStyle/>
          <a:p>
            <a:pPr algn="ctr"/>
            <a:r>
              <a:rPr lang="en-US" sz="2000" dirty="0" smtClean="0">
                <a:solidFill>
                  <a:schemeClr val="bg1"/>
                </a:solidFill>
                <a:latin typeface="Copperplate Gothic Bold" pitchFamily="34" charset="0"/>
              </a:rPr>
              <a:t>CAUSES OF </a:t>
            </a:r>
            <a:r>
              <a:rPr lang="en-US" sz="2000" dirty="0">
                <a:solidFill>
                  <a:schemeClr val="bg1"/>
                </a:solidFill>
                <a:latin typeface="Copperplate Gothic Bold" pitchFamily="34" charset="0"/>
              </a:rPr>
              <a:t>CLIMATE CHANGE</a:t>
            </a:r>
          </a:p>
        </p:txBody>
      </p:sp>
      <p:grpSp>
        <p:nvGrpSpPr>
          <p:cNvPr id="13" name="Group 12"/>
          <p:cNvGrpSpPr/>
          <p:nvPr/>
        </p:nvGrpSpPr>
        <p:grpSpPr>
          <a:xfrm>
            <a:off x="6184900" y="1447800"/>
            <a:ext cx="2806700" cy="2507615"/>
            <a:chOff x="0" y="0"/>
            <a:chExt cx="2806700" cy="2507615"/>
          </a:xfrm>
        </p:grpSpPr>
        <p:pic>
          <p:nvPicPr>
            <p:cNvPr id="14" name="Picture 13" descr="http://131.91.162.18/nasa/files/images/causes/sunspots_22013.jpg"/>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2806700" cy="2101850"/>
            </a:xfrm>
            <a:prstGeom prst="rect">
              <a:avLst/>
            </a:prstGeom>
            <a:noFill/>
            <a:ln>
              <a:noFill/>
            </a:ln>
          </p:spPr>
        </p:pic>
        <p:sp>
          <p:nvSpPr>
            <p:cNvPr id="15" name="Text Box 17"/>
            <p:cNvSpPr txBox="1"/>
            <p:nvPr/>
          </p:nvSpPr>
          <p:spPr>
            <a:xfrm>
              <a:off x="0" y="2101850"/>
              <a:ext cx="2806700" cy="405765"/>
            </a:xfrm>
            <a:prstGeom prst="rect">
              <a:avLst/>
            </a:prstGeom>
            <a:solidFill>
              <a:prstClr val="white"/>
            </a:solidFill>
            <a:ln>
              <a:noFill/>
            </a:ln>
            <a:effectLst/>
          </p:spPr>
          <p:txBody>
            <a:bodyPr rot="0" spcFirstLastPara="0" vert="horz" wrap="square" lIns="0" tIns="0" rIns="0" bIns="0" numCol="1" spcCol="0" rtlCol="0" fromWordArt="0" anchor="t" anchorCtr="0" forceAA="0" compatLnSpc="1">
              <a:prstTxWarp prst="textNoShape">
                <a:avLst/>
              </a:prstTxWarp>
              <a:spAutoFit/>
            </a:bodyPr>
            <a:lstStyle/>
            <a:p>
              <a:pPr marL="0" marR="0" algn="r">
                <a:spcBef>
                  <a:spcPts val="0"/>
                </a:spcBef>
                <a:spcAft>
                  <a:spcPts val="1000"/>
                </a:spcAft>
              </a:pPr>
              <a:r>
                <a:rPr lang="en-US" sz="900" b="1">
                  <a:solidFill>
                    <a:srgbClr val="4F81BD"/>
                  </a:solidFill>
                  <a:effectLst/>
                  <a:latin typeface="Calibri"/>
                  <a:ea typeface="Calibri"/>
                  <a:cs typeface="Times New Roman"/>
                </a:rPr>
                <a:t>Sunspots. Image taken Feb. 2013                                         Credit: NASA/SDO/AIA/HMI/Goddard Space Flight Center</a:t>
              </a:r>
            </a:p>
          </p:txBody>
        </p:sp>
      </p:grpSp>
      <p:sp>
        <p:nvSpPr>
          <p:cNvPr id="2" name="Rectangle 1"/>
          <p:cNvSpPr/>
          <p:nvPr/>
        </p:nvSpPr>
        <p:spPr>
          <a:xfrm>
            <a:off x="228600" y="4495800"/>
            <a:ext cx="8686800" cy="2031325"/>
          </a:xfrm>
          <a:prstGeom prst="rect">
            <a:avLst/>
          </a:prstGeom>
        </p:spPr>
        <p:txBody>
          <a:bodyPr wrap="square">
            <a:spAutoFit/>
          </a:bodyPr>
          <a:lstStyle/>
          <a:p>
            <a:r>
              <a:rPr lang="en-US" dirty="0" smtClean="0"/>
              <a:t>Sunspot </a:t>
            </a:r>
            <a:r>
              <a:rPr lang="en-US" dirty="0"/>
              <a:t>activity increases and decreases over an approximate 11-year cycle. </a:t>
            </a:r>
            <a:r>
              <a:rPr lang="en-US" b="1" dirty="0"/>
              <a:t>The sun emits slightly more radiation during active periods of sunspots. </a:t>
            </a:r>
            <a:endParaRPr lang="en-US" b="1" dirty="0" smtClean="0"/>
          </a:p>
          <a:p>
            <a:r>
              <a:rPr lang="en-US" b="1" dirty="0"/>
              <a:t>	</a:t>
            </a:r>
            <a:r>
              <a:rPr lang="en-US" dirty="0" smtClean="0"/>
              <a:t>Because </a:t>
            </a:r>
            <a:r>
              <a:rPr lang="en-US" dirty="0"/>
              <a:t>the sunspots are suppressing heat, the heat flows to surrounding areas </a:t>
            </a:r>
            <a:r>
              <a:rPr lang="en-US" dirty="0" smtClean="0"/>
              <a:t>	causing </a:t>
            </a:r>
            <a:r>
              <a:rPr lang="en-US" dirty="0"/>
              <a:t>these regions to radiate more heat and appear brighter than normal.  </a:t>
            </a:r>
            <a:r>
              <a:rPr lang="en-US" b="1" dirty="0"/>
              <a:t>More sunspots </a:t>
            </a:r>
            <a:r>
              <a:rPr lang="en-US" dirty="0"/>
              <a:t>are associated with a </a:t>
            </a:r>
            <a:r>
              <a:rPr lang="en-US" b="1" dirty="0"/>
              <a:t>warmer global climate</a:t>
            </a:r>
            <a:r>
              <a:rPr lang="en-US" dirty="0"/>
              <a:t>, </a:t>
            </a:r>
            <a:r>
              <a:rPr lang="en-US" b="1" dirty="0"/>
              <a:t>and less sunspots </a:t>
            </a:r>
            <a:r>
              <a:rPr lang="en-US" dirty="0"/>
              <a:t>appear to be associated with a </a:t>
            </a:r>
            <a:r>
              <a:rPr lang="en-US" b="1" dirty="0"/>
              <a:t>cooler global climate</a:t>
            </a:r>
            <a:r>
              <a:rPr lang="en-US" dirty="0"/>
              <a:t>. About 300 years ago, there was a period of reduced solar activity. This was called the Little Ice Age. </a:t>
            </a:r>
          </a:p>
        </p:txBody>
      </p:sp>
    </p:spTree>
    <p:extLst>
      <p:ext uri="{BB962C8B-B14F-4D97-AF65-F5344CB8AC3E}">
        <p14:creationId xmlns:p14="http://schemas.microsoft.com/office/powerpoint/2010/main" val="8683998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317486"/>
          </a:xfrm>
          <a:prstGeom prst="rect">
            <a:avLst/>
          </a:prstGeom>
          <a:solidFill>
            <a:schemeClr val="tx1"/>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52400" y="1447800"/>
            <a:ext cx="3581400" cy="2585323"/>
          </a:xfrm>
          <a:prstGeom prst="rect">
            <a:avLst/>
          </a:prstGeom>
          <a:noFill/>
        </p:spPr>
        <p:txBody>
          <a:bodyPr wrap="square" rtlCol="0">
            <a:spAutoFit/>
          </a:bodyPr>
          <a:lstStyle/>
          <a:p>
            <a:r>
              <a:rPr lang="en-US" dirty="0"/>
              <a:t>As tectonic plates move over geological timescales, landmasses are carried to different positions and latitudes. </a:t>
            </a:r>
            <a:endParaRPr lang="en-US" dirty="0" smtClean="0"/>
          </a:p>
          <a:p>
            <a:r>
              <a:rPr lang="en-US" dirty="0" smtClean="0"/>
              <a:t>These </a:t>
            </a:r>
            <a:r>
              <a:rPr lang="en-US" dirty="0"/>
              <a:t>changes affect global circulation patterns of air and ocean water and the climate of the continents. </a:t>
            </a:r>
            <a:endParaRPr lang="en-US" dirty="0" smtClean="0"/>
          </a:p>
          <a:p>
            <a:r>
              <a:rPr lang="en-US" dirty="0"/>
              <a:t> </a:t>
            </a:r>
          </a:p>
        </p:txBody>
      </p:sp>
      <p:sp>
        <p:nvSpPr>
          <p:cNvPr id="6" name="TextBox 5"/>
          <p:cNvSpPr txBox="1"/>
          <p:nvPr/>
        </p:nvSpPr>
        <p:spPr>
          <a:xfrm>
            <a:off x="1733550" y="143589"/>
            <a:ext cx="7239000" cy="954107"/>
          </a:xfrm>
          <a:prstGeom prst="rect">
            <a:avLst/>
          </a:prstGeom>
          <a:noFill/>
        </p:spPr>
        <p:txBody>
          <a:bodyPr wrap="square" rtlCol="0">
            <a:spAutoFit/>
          </a:bodyPr>
          <a:lstStyle/>
          <a:p>
            <a:pPr algn="ctr"/>
            <a:r>
              <a:rPr lang="en-US" sz="2800" dirty="0">
                <a:solidFill>
                  <a:schemeClr val="bg1"/>
                </a:solidFill>
                <a:latin typeface="Copperplate Gothic Bold" pitchFamily="34" charset="0"/>
              </a:rPr>
              <a:t>Natural Causes of Climate Change </a:t>
            </a:r>
            <a:r>
              <a:rPr lang="en-US" sz="2800" dirty="0" smtClean="0">
                <a:solidFill>
                  <a:schemeClr val="bg1"/>
                </a:solidFill>
                <a:latin typeface="Copperplate Gothic Bold" pitchFamily="34" charset="0"/>
              </a:rPr>
              <a:t>– Crustal Plate Movement</a:t>
            </a:r>
            <a:endParaRPr lang="en-US" sz="2800" dirty="0">
              <a:solidFill>
                <a:schemeClr val="bg1"/>
              </a:solidFill>
              <a:latin typeface="Copperplate Gothic Bold" pitchFamily="34" charset="0"/>
            </a:endParaRPr>
          </a:p>
        </p:txBody>
      </p:sp>
      <p:cxnSp>
        <p:nvCxnSpPr>
          <p:cNvPr id="9" name="Straight Connector 8"/>
          <p:cNvCxnSpPr/>
          <p:nvPr/>
        </p:nvCxnSpPr>
        <p:spPr>
          <a:xfrm>
            <a:off x="1676400" y="-76200"/>
            <a:ext cx="0" cy="1393686"/>
          </a:xfrm>
          <a:prstGeom prst="line">
            <a:avLst/>
          </a:prstGeom>
          <a:ln w="50800">
            <a:solidFill>
              <a:schemeClr val="bg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0" y="0"/>
            <a:ext cx="1676400" cy="1323439"/>
          </a:xfrm>
          <a:prstGeom prst="rect">
            <a:avLst/>
          </a:prstGeom>
          <a:noFill/>
        </p:spPr>
        <p:txBody>
          <a:bodyPr wrap="square" rtlCol="0">
            <a:spAutoFit/>
          </a:bodyPr>
          <a:lstStyle/>
          <a:p>
            <a:pPr algn="ctr"/>
            <a:r>
              <a:rPr lang="en-US" sz="2000" dirty="0" smtClean="0">
                <a:solidFill>
                  <a:schemeClr val="bg1"/>
                </a:solidFill>
                <a:latin typeface="Copperplate Gothic Bold" pitchFamily="34" charset="0"/>
              </a:rPr>
              <a:t>CAUSES OF </a:t>
            </a:r>
            <a:r>
              <a:rPr lang="en-US" sz="2000" dirty="0">
                <a:solidFill>
                  <a:schemeClr val="bg1"/>
                </a:solidFill>
                <a:latin typeface="Copperplate Gothic Bold" pitchFamily="34" charset="0"/>
              </a:rPr>
              <a:t>CLIMATE CHANGE</a:t>
            </a:r>
          </a:p>
        </p:txBody>
      </p:sp>
      <p:pic>
        <p:nvPicPr>
          <p:cNvPr id="7" name="Picture 6" descr="http://denali.gsfc.nasa.gov/dtam/data/ftp/dtam.jpg"/>
          <p:cNvPicPr/>
          <p:nvPr/>
        </p:nvPicPr>
        <p:blipFill rotWithShape="1">
          <a:blip r:embed="rId2" cstate="print">
            <a:extLst>
              <a:ext uri="{28A0092B-C50C-407E-A947-70E740481C1C}">
                <a14:useLocalDpi xmlns:a14="http://schemas.microsoft.com/office/drawing/2010/main"/>
              </a:ext>
            </a:extLst>
          </a:blip>
          <a:srcRect/>
          <a:stretch/>
        </p:blipFill>
        <p:spPr bwMode="auto">
          <a:xfrm>
            <a:off x="3823335" y="1428750"/>
            <a:ext cx="5320665" cy="2665095"/>
          </a:xfrm>
          <a:prstGeom prst="rect">
            <a:avLst/>
          </a:prstGeom>
          <a:noFill/>
          <a:ln>
            <a:noFill/>
          </a:ln>
          <a:extLst>
            <a:ext uri="{53640926-AAD7-44D8-BBD7-CCE9431645EC}">
              <a14:shadowObscured xmlns:a14="http://schemas.microsoft.com/office/drawing/2010/main"/>
            </a:ext>
          </a:extLst>
        </p:spPr>
      </p:pic>
      <p:sp>
        <p:nvSpPr>
          <p:cNvPr id="2" name="Rectangle 1"/>
          <p:cNvSpPr/>
          <p:nvPr/>
        </p:nvSpPr>
        <p:spPr>
          <a:xfrm>
            <a:off x="0" y="4191000"/>
            <a:ext cx="8820150" cy="2585323"/>
          </a:xfrm>
          <a:prstGeom prst="rect">
            <a:avLst/>
          </a:prstGeom>
        </p:spPr>
        <p:txBody>
          <a:bodyPr wrap="square">
            <a:spAutoFit/>
          </a:bodyPr>
          <a:lstStyle/>
          <a:p>
            <a:pPr algn="ctr"/>
            <a:r>
              <a:rPr lang="en-US" b="1" dirty="0" smtClean="0"/>
              <a:t>Evidence of Plate Tectonics Affect on Climate</a:t>
            </a:r>
          </a:p>
          <a:p>
            <a:endParaRPr lang="en-US" dirty="0" smtClean="0"/>
          </a:p>
          <a:p>
            <a:r>
              <a:rPr lang="en-US" dirty="0" smtClean="0"/>
              <a:t>Coal </a:t>
            </a:r>
            <a:r>
              <a:rPr lang="en-US" dirty="0"/>
              <a:t>mines were formed over millions of years ago in tropical areas, yet are found at </a:t>
            </a:r>
            <a:r>
              <a:rPr lang="en-US" dirty="0" smtClean="0"/>
              <a:t>higher and cooler </a:t>
            </a:r>
            <a:r>
              <a:rPr lang="en-US" dirty="0"/>
              <a:t>latitudes </a:t>
            </a:r>
            <a:r>
              <a:rPr lang="en-US" dirty="0" smtClean="0"/>
              <a:t>today.</a:t>
            </a:r>
          </a:p>
          <a:p>
            <a:r>
              <a:rPr lang="en-US" dirty="0"/>
              <a:t>T</a:t>
            </a:r>
            <a:r>
              <a:rPr lang="en-US" dirty="0" smtClean="0"/>
              <a:t>he </a:t>
            </a:r>
            <a:r>
              <a:rPr lang="en-US" dirty="0"/>
              <a:t>Northern Hemisphere has warmed more than the Southern Hemisphere. This is because the Northern Hemisphere has a larger percentage of Earth’s landmass compared to ocean than the Southern Hemisphere. </a:t>
            </a:r>
            <a:endParaRPr lang="en-US" dirty="0" smtClean="0"/>
          </a:p>
          <a:p>
            <a:r>
              <a:rPr lang="en-US" dirty="0"/>
              <a:t> </a:t>
            </a:r>
            <a:r>
              <a:rPr lang="en-US" dirty="0" smtClean="0"/>
              <a:t>    	(Remember </a:t>
            </a:r>
            <a:r>
              <a:rPr lang="en-US" dirty="0"/>
              <a:t>that landmasses warm faster than oceans due to the high heat </a:t>
            </a:r>
            <a:r>
              <a:rPr lang="en-US" dirty="0" smtClean="0"/>
              <a:t>	capacity </a:t>
            </a:r>
            <a:r>
              <a:rPr lang="en-US" dirty="0"/>
              <a:t>of the oceans</a:t>
            </a:r>
            <a:r>
              <a:rPr lang="en-US" dirty="0" smtClean="0"/>
              <a:t>.)</a:t>
            </a:r>
            <a:endParaRPr lang="en-US" dirty="0"/>
          </a:p>
        </p:txBody>
      </p:sp>
    </p:spTree>
    <p:extLst>
      <p:ext uri="{BB962C8B-B14F-4D97-AF65-F5344CB8AC3E}">
        <p14:creationId xmlns:p14="http://schemas.microsoft.com/office/powerpoint/2010/main" val="37025649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317486"/>
          </a:xfrm>
          <a:prstGeom prst="rect">
            <a:avLst/>
          </a:prstGeom>
          <a:solidFill>
            <a:schemeClr val="tx1"/>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76200" y="1371600"/>
            <a:ext cx="5867400" cy="3493264"/>
          </a:xfrm>
          <a:prstGeom prst="rect">
            <a:avLst/>
          </a:prstGeom>
          <a:noFill/>
        </p:spPr>
        <p:txBody>
          <a:bodyPr wrap="square" rtlCol="0">
            <a:spAutoFit/>
          </a:bodyPr>
          <a:lstStyle/>
          <a:p>
            <a:r>
              <a:rPr lang="en-US" sz="1700" b="1" dirty="0" smtClean="0"/>
              <a:t>El </a:t>
            </a:r>
            <a:r>
              <a:rPr lang="en-US" sz="1700" b="1" dirty="0"/>
              <a:t>Niño-Southern Oscillation (ENSO)</a:t>
            </a:r>
            <a:r>
              <a:rPr lang="en-US" sz="1700" dirty="0"/>
              <a:t> is an oscillation of the ocean and atmosphere system in the tropical area of the Pacific Ocean that affects global weather. </a:t>
            </a:r>
            <a:endParaRPr lang="en-US" sz="1700" dirty="0" smtClean="0"/>
          </a:p>
          <a:p>
            <a:pPr marL="285750" indent="-285750">
              <a:buFont typeface="Arial"/>
              <a:buChar char="•"/>
            </a:pPr>
            <a:r>
              <a:rPr lang="en-US" sz="1700" dirty="0" smtClean="0"/>
              <a:t>Normally </a:t>
            </a:r>
            <a:r>
              <a:rPr lang="en-US" sz="1700" dirty="0"/>
              <a:t>the southeast trade winds blow across the </a:t>
            </a:r>
            <a:r>
              <a:rPr lang="en-US" sz="1700" dirty="0" smtClean="0"/>
              <a:t>	tropical </a:t>
            </a:r>
            <a:r>
              <a:rPr lang="en-US" sz="1700" dirty="0"/>
              <a:t>Pacific Ocean toward the west moving </a:t>
            </a:r>
            <a:r>
              <a:rPr lang="en-US" sz="1700" dirty="0" smtClean="0"/>
              <a:t>	warmer </a:t>
            </a:r>
            <a:r>
              <a:rPr lang="en-US" sz="1700" dirty="0"/>
              <a:t>surface water toward the western Pacific </a:t>
            </a:r>
            <a:r>
              <a:rPr lang="en-US" sz="1700" dirty="0" smtClean="0"/>
              <a:t>	around </a:t>
            </a:r>
            <a:r>
              <a:rPr lang="en-US" sz="1700" dirty="0"/>
              <a:t>Indonesia and northeastern Australia. </a:t>
            </a:r>
            <a:endParaRPr lang="en-US" sz="1700" dirty="0" smtClean="0"/>
          </a:p>
          <a:p>
            <a:pPr marL="285750" indent="-285750">
              <a:buFont typeface="Arial"/>
              <a:buChar char="•"/>
            </a:pPr>
            <a:r>
              <a:rPr lang="en-US" sz="1700" dirty="0" smtClean="0"/>
              <a:t>Every </a:t>
            </a:r>
            <a:r>
              <a:rPr lang="en-US" sz="1700" dirty="0"/>
              <a:t>5 to 7 years, the southeast trade winds weaken </a:t>
            </a:r>
            <a:r>
              <a:rPr lang="en-US" sz="1700" dirty="0" smtClean="0"/>
              <a:t>	for </a:t>
            </a:r>
            <a:r>
              <a:rPr lang="en-US" sz="1700" dirty="0"/>
              <a:t>about 8 or 9 months, allowing the warm surface </a:t>
            </a:r>
            <a:r>
              <a:rPr lang="en-US" sz="1700" dirty="0" smtClean="0"/>
              <a:t>	water </a:t>
            </a:r>
            <a:r>
              <a:rPr lang="en-US" sz="1700" dirty="0"/>
              <a:t>to flow eastward toward South America. </a:t>
            </a:r>
            <a:endParaRPr lang="en-US" sz="1700" dirty="0" smtClean="0"/>
          </a:p>
          <a:p>
            <a:r>
              <a:rPr lang="en-US" sz="1700" dirty="0" smtClean="0"/>
              <a:t>	This </a:t>
            </a:r>
            <a:r>
              <a:rPr lang="en-US" sz="1700" dirty="0"/>
              <a:t>warmer current of water typically reaches the </a:t>
            </a:r>
            <a:r>
              <a:rPr lang="en-US" sz="1700" dirty="0" smtClean="0"/>
              <a:t>	western </a:t>
            </a:r>
            <a:r>
              <a:rPr lang="en-US" sz="1700" dirty="0"/>
              <a:t>coast of South America near </a:t>
            </a:r>
            <a:r>
              <a:rPr lang="en-US" sz="1700" dirty="0" smtClean="0"/>
              <a:t>Christmas 	(known </a:t>
            </a:r>
            <a:r>
              <a:rPr lang="en-US" sz="1700" dirty="0"/>
              <a:t>to the Peruvian fishermen as </a:t>
            </a:r>
            <a:r>
              <a:rPr lang="en-US" sz="1700" b="1" dirty="0"/>
              <a:t>El </a:t>
            </a:r>
            <a:r>
              <a:rPr lang="en-US" sz="1700" b="1" dirty="0" smtClean="0"/>
              <a:t>Niño.</a:t>
            </a:r>
            <a:endParaRPr lang="en-US" sz="1700" dirty="0"/>
          </a:p>
        </p:txBody>
      </p:sp>
      <p:sp>
        <p:nvSpPr>
          <p:cNvPr id="6" name="TextBox 5"/>
          <p:cNvSpPr txBox="1"/>
          <p:nvPr/>
        </p:nvSpPr>
        <p:spPr>
          <a:xfrm>
            <a:off x="1733550" y="143589"/>
            <a:ext cx="7239000" cy="954107"/>
          </a:xfrm>
          <a:prstGeom prst="rect">
            <a:avLst/>
          </a:prstGeom>
          <a:noFill/>
        </p:spPr>
        <p:txBody>
          <a:bodyPr wrap="square" rtlCol="0">
            <a:spAutoFit/>
          </a:bodyPr>
          <a:lstStyle/>
          <a:p>
            <a:pPr algn="ctr"/>
            <a:r>
              <a:rPr lang="en-US" sz="2800" dirty="0">
                <a:solidFill>
                  <a:schemeClr val="bg1"/>
                </a:solidFill>
                <a:latin typeface="Copperplate Gothic Bold" pitchFamily="34" charset="0"/>
              </a:rPr>
              <a:t>Natural Causes of Climate Change </a:t>
            </a:r>
            <a:r>
              <a:rPr lang="en-US" sz="2800" dirty="0" smtClean="0">
                <a:solidFill>
                  <a:schemeClr val="bg1"/>
                </a:solidFill>
                <a:latin typeface="Copperplate Gothic Bold" pitchFamily="34" charset="0"/>
              </a:rPr>
              <a:t>– El Niño (ENSO)</a:t>
            </a:r>
            <a:endParaRPr lang="en-US" sz="2800" dirty="0">
              <a:solidFill>
                <a:schemeClr val="bg1"/>
              </a:solidFill>
              <a:latin typeface="Copperplate Gothic Bold" pitchFamily="34" charset="0"/>
            </a:endParaRPr>
          </a:p>
        </p:txBody>
      </p:sp>
      <p:cxnSp>
        <p:nvCxnSpPr>
          <p:cNvPr id="9" name="Straight Connector 8"/>
          <p:cNvCxnSpPr/>
          <p:nvPr/>
        </p:nvCxnSpPr>
        <p:spPr>
          <a:xfrm>
            <a:off x="1676400" y="-76200"/>
            <a:ext cx="0" cy="1393686"/>
          </a:xfrm>
          <a:prstGeom prst="line">
            <a:avLst/>
          </a:prstGeom>
          <a:ln w="50800">
            <a:solidFill>
              <a:schemeClr val="bg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0" y="0"/>
            <a:ext cx="1676400" cy="1323439"/>
          </a:xfrm>
          <a:prstGeom prst="rect">
            <a:avLst/>
          </a:prstGeom>
          <a:noFill/>
        </p:spPr>
        <p:txBody>
          <a:bodyPr wrap="square" rtlCol="0">
            <a:spAutoFit/>
          </a:bodyPr>
          <a:lstStyle/>
          <a:p>
            <a:pPr algn="ctr"/>
            <a:r>
              <a:rPr lang="en-US" sz="2000" dirty="0" smtClean="0">
                <a:solidFill>
                  <a:schemeClr val="bg1"/>
                </a:solidFill>
                <a:latin typeface="Copperplate Gothic Bold" pitchFamily="34" charset="0"/>
              </a:rPr>
              <a:t>CAUSES OF </a:t>
            </a:r>
            <a:r>
              <a:rPr lang="en-US" sz="2000" dirty="0">
                <a:solidFill>
                  <a:schemeClr val="bg1"/>
                </a:solidFill>
                <a:latin typeface="Copperplate Gothic Bold" pitchFamily="34" charset="0"/>
              </a:rPr>
              <a:t>CLIMATE CHANGE</a:t>
            </a:r>
          </a:p>
        </p:txBody>
      </p:sp>
      <p:sp>
        <p:nvSpPr>
          <p:cNvPr id="2" name="Rectangle 1"/>
          <p:cNvSpPr/>
          <p:nvPr/>
        </p:nvSpPr>
        <p:spPr>
          <a:xfrm>
            <a:off x="152400" y="4876800"/>
            <a:ext cx="8820150" cy="1877437"/>
          </a:xfrm>
          <a:prstGeom prst="rect">
            <a:avLst/>
          </a:prstGeom>
        </p:spPr>
        <p:txBody>
          <a:bodyPr wrap="square">
            <a:spAutoFit/>
          </a:bodyPr>
          <a:lstStyle/>
          <a:p>
            <a:r>
              <a:rPr lang="en-US" sz="1700" dirty="0"/>
              <a:t>El Niño (</a:t>
            </a:r>
            <a:r>
              <a:rPr lang="en-US" sz="1700" dirty="0" smtClean="0"/>
              <a:t>the </a:t>
            </a:r>
            <a:r>
              <a:rPr lang="en-US" sz="1700" dirty="0"/>
              <a:t>warm-water phase of the </a:t>
            </a:r>
            <a:r>
              <a:rPr lang="en-US" sz="1700" dirty="0" smtClean="0"/>
              <a:t>ENSO) </a:t>
            </a:r>
            <a:r>
              <a:rPr lang="en-US" sz="1700" dirty="0"/>
              <a:t>causes the water temperature off of South America to be </a:t>
            </a:r>
            <a:r>
              <a:rPr lang="en-US" sz="1700" dirty="0" smtClean="0"/>
              <a:t>warmer</a:t>
            </a:r>
            <a:r>
              <a:rPr lang="en-US" sz="1700" dirty="0"/>
              <a:t> </a:t>
            </a:r>
            <a:r>
              <a:rPr lang="en-US" sz="1700" dirty="0" smtClean="0"/>
              <a:t>and changes </a:t>
            </a:r>
            <a:r>
              <a:rPr lang="en-US" sz="1700" dirty="0"/>
              <a:t>global weather patterns. </a:t>
            </a:r>
            <a:endParaRPr lang="en-US" sz="1700" dirty="0" smtClean="0"/>
          </a:p>
          <a:p>
            <a:r>
              <a:rPr lang="en-US" sz="1700" dirty="0" smtClean="0"/>
              <a:t>	</a:t>
            </a:r>
            <a:r>
              <a:rPr lang="en-US" sz="1600" dirty="0" smtClean="0"/>
              <a:t>(South </a:t>
            </a:r>
            <a:r>
              <a:rPr lang="en-US" sz="1600" dirty="0"/>
              <a:t>America experiences wetter than average weather, while North America </a:t>
            </a:r>
            <a:r>
              <a:rPr lang="en-US" sz="1600" dirty="0" smtClean="0"/>
              <a:t>	experiences </a:t>
            </a:r>
            <a:r>
              <a:rPr lang="en-US" sz="1600" dirty="0"/>
              <a:t>mild but stormier winter weather. T</a:t>
            </a:r>
            <a:r>
              <a:rPr lang="en-US" sz="1600" dirty="0" smtClean="0"/>
              <a:t>here </a:t>
            </a:r>
            <a:r>
              <a:rPr lang="en-US" sz="1600" dirty="0"/>
              <a:t>are fewer and less intense hurricanes in </a:t>
            </a:r>
            <a:r>
              <a:rPr lang="en-US" sz="1600" dirty="0" smtClean="0"/>
              <a:t>	the </a:t>
            </a:r>
            <a:r>
              <a:rPr lang="en-US" sz="1600" dirty="0"/>
              <a:t>Atlantic Ocean because the rising </a:t>
            </a:r>
            <a:r>
              <a:rPr lang="en-US" sz="1600" dirty="0" smtClean="0"/>
              <a:t>warmer </a:t>
            </a:r>
            <a:r>
              <a:rPr lang="en-US" sz="1600" dirty="0"/>
              <a:t>air over the eastern Pacific Ocean causes more </a:t>
            </a:r>
            <a:r>
              <a:rPr lang="en-US" sz="1600" dirty="0" smtClean="0"/>
              <a:t>	wind </a:t>
            </a:r>
            <a:r>
              <a:rPr lang="en-US" sz="1600" dirty="0"/>
              <a:t>shear and hurricanes are </a:t>
            </a:r>
            <a:r>
              <a:rPr lang="en-US" sz="1600" dirty="0" smtClean="0"/>
              <a:t>not able </a:t>
            </a:r>
            <a:r>
              <a:rPr lang="en-US" sz="1600" dirty="0"/>
              <a:t>to form in the Caribbean Sea</a:t>
            </a:r>
            <a:r>
              <a:rPr lang="en-US" sz="1600" dirty="0" smtClean="0"/>
              <a:t>.)</a:t>
            </a:r>
          </a:p>
          <a:p>
            <a:r>
              <a:rPr lang="en-US" sz="1700" dirty="0"/>
              <a:t>A</a:t>
            </a:r>
            <a:r>
              <a:rPr lang="en-US" sz="1700" dirty="0" smtClean="0"/>
              <a:t>fter </a:t>
            </a:r>
            <a:r>
              <a:rPr lang="en-US" sz="1700" dirty="0"/>
              <a:t>an El Niño phase subsides, a colder-than-normal water phase, known as </a:t>
            </a:r>
            <a:r>
              <a:rPr lang="en-US" sz="1700" b="1" dirty="0"/>
              <a:t>La Niña</a:t>
            </a:r>
            <a:r>
              <a:rPr lang="en-US" sz="1700" dirty="0"/>
              <a:t>, </a:t>
            </a:r>
            <a:r>
              <a:rPr lang="en-US" sz="1700" dirty="0" smtClean="0"/>
              <a:t>may result.</a:t>
            </a:r>
            <a:endParaRPr lang="en-US" sz="1700" dirty="0"/>
          </a:p>
        </p:txBody>
      </p:sp>
      <p:grpSp>
        <p:nvGrpSpPr>
          <p:cNvPr id="10" name="Group 9"/>
          <p:cNvGrpSpPr/>
          <p:nvPr/>
        </p:nvGrpSpPr>
        <p:grpSpPr>
          <a:xfrm>
            <a:off x="5943600" y="1752600"/>
            <a:ext cx="3028950" cy="2355850"/>
            <a:chOff x="0" y="0"/>
            <a:chExt cx="3028950" cy="2355850"/>
          </a:xfrm>
        </p:grpSpPr>
        <p:pic>
          <p:nvPicPr>
            <p:cNvPr id="11" name="Picture 10"/>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bwMode="auto">
            <a:xfrm>
              <a:off x="0" y="0"/>
              <a:ext cx="3028950" cy="2089150"/>
            </a:xfrm>
            <a:prstGeom prst="rect">
              <a:avLst/>
            </a:prstGeom>
            <a:ln>
              <a:noFill/>
            </a:ln>
            <a:extLst>
              <a:ext uri="{53640926-AAD7-44D8-BBD7-CCE9431645EC}">
                <a14:shadowObscured xmlns:a14="http://schemas.microsoft.com/office/drawing/2010/main"/>
              </a:ext>
            </a:extLst>
          </p:spPr>
        </p:pic>
        <p:sp>
          <p:nvSpPr>
            <p:cNvPr id="13" name="Text Box 26"/>
            <p:cNvSpPr txBox="1"/>
            <p:nvPr/>
          </p:nvSpPr>
          <p:spPr>
            <a:xfrm>
              <a:off x="0" y="2089150"/>
              <a:ext cx="3028950" cy="266700"/>
            </a:xfrm>
            <a:prstGeom prst="rect">
              <a:avLst/>
            </a:prstGeom>
            <a:solidFill>
              <a:prstClr val="white"/>
            </a:solidFill>
            <a:ln>
              <a:noFill/>
            </a:ln>
            <a:effectLst/>
          </p:spPr>
          <p:txBody>
            <a:bodyPr rot="0" spcFirstLastPara="0" vert="horz" wrap="square" lIns="0" tIns="0" rIns="0" bIns="0" numCol="1" spcCol="0" rtlCol="0" fromWordArt="0" anchor="t" anchorCtr="0" forceAA="0" compatLnSpc="1">
              <a:prstTxWarp prst="textNoShape">
                <a:avLst/>
              </a:prstTxWarp>
              <a:spAutoFit/>
            </a:bodyPr>
            <a:lstStyle/>
            <a:p>
              <a:pPr marL="0" marR="0" algn="r">
                <a:spcBef>
                  <a:spcPts val="0"/>
                </a:spcBef>
                <a:spcAft>
                  <a:spcPts val="1000"/>
                </a:spcAft>
              </a:pPr>
              <a:r>
                <a:rPr lang="en-US" sz="900" b="1">
                  <a:solidFill>
                    <a:srgbClr val="4F81BD"/>
                  </a:solidFill>
                  <a:effectLst/>
                  <a:latin typeface="Calibri"/>
                  <a:ea typeface="Calibri"/>
                  <a:cs typeface="Times New Roman"/>
                </a:rPr>
                <a:t>Weekly Sea Surface Temperature Totals. Image Source: </a:t>
              </a:r>
              <a:r>
                <a:rPr lang="en-US" sz="900" b="1" u="sng">
                  <a:solidFill>
                    <a:srgbClr val="4F81BD"/>
                  </a:solidFill>
                  <a:effectLst/>
                  <a:latin typeface="Calibri"/>
                  <a:ea typeface="Calibri"/>
                  <a:cs typeface="Times New Roman"/>
                  <a:hlinkClick r:id="rId3"/>
                </a:rPr>
                <a:t>NOAA</a:t>
              </a:r>
              <a:endParaRPr lang="en-US" sz="900" b="1">
                <a:solidFill>
                  <a:srgbClr val="4F81BD"/>
                </a:solidFill>
                <a:effectLst/>
                <a:latin typeface="Calibri"/>
                <a:ea typeface="Calibri"/>
                <a:cs typeface="Times New Roman"/>
              </a:endParaRPr>
            </a:p>
          </p:txBody>
        </p:sp>
      </p:grpSp>
    </p:spTree>
    <p:extLst>
      <p:ext uri="{BB962C8B-B14F-4D97-AF65-F5344CB8AC3E}">
        <p14:creationId xmlns:p14="http://schemas.microsoft.com/office/powerpoint/2010/main" val="226449062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1991</TotalTime>
  <Words>3320</Words>
  <Application>Microsoft Office PowerPoint</Application>
  <PresentationFormat>On-screen Show (4:3)</PresentationFormat>
  <Paragraphs>245</Paragraphs>
  <Slides>30</Slides>
  <Notes>2</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Causes    of   Climate Change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Nature of Science</dc:title>
  <dc:creator>aedwards</dc:creator>
  <cp:lastModifiedBy>Alana Edwards</cp:lastModifiedBy>
  <cp:revision>65</cp:revision>
  <dcterms:created xsi:type="dcterms:W3CDTF">2013-03-25T14:16:13Z</dcterms:created>
  <dcterms:modified xsi:type="dcterms:W3CDTF">2013-10-31T15:54:30Z</dcterms:modified>
</cp:coreProperties>
</file>