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9" r:id="rId3"/>
    <p:sldId id="262" r:id="rId4"/>
    <p:sldId id="261" r:id="rId5"/>
    <p:sldId id="263" r:id="rId6"/>
    <p:sldId id="264" r:id="rId7"/>
    <p:sldId id="265" r:id="rId8"/>
    <p:sldId id="266" r:id="rId9"/>
    <p:sldId id="267" r:id="rId10"/>
    <p:sldId id="268" r:id="rId11"/>
    <p:sldId id="269" r:id="rId12"/>
    <p:sldId id="270"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95C"/>
    <a:srgbClr val="93C841"/>
    <a:srgbClr val="FFFFFF"/>
    <a:srgbClr val="283F19"/>
    <a:srgbClr val="92C83E"/>
    <a:srgbClr val="0E3E19"/>
    <a:srgbClr val="57AAE3"/>
    <a:srgbClr val="156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866" autoAdjust="0"/>
  </p:normalViewPr>
  <p:slideViewPr>
    <p:cSldViewPr snapToGrid="0">
      <p:cViewPr varScale="1">
        <p:scale>
          <a:sx n="45" d="100"/>
          <a:sy n="45" d="100"/>
        </p:scale>
        <p:origin x="296"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2F603C-3404-4CF3-9036-42407D3771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9615C7-35B0-43C1-8B8D-DD379B61EB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828C47-BF01-4CDE-8B33-011032F63FD2}" type="datetimeFigureOut">
              <a:rPr lang="en-US" smtClean="0"/>
              <a:t>11/17/2021</a:t>
            </a:fld>
            <a:endParaRPr lang="en-US"/>
          </a:p>
        </p:txBody>
      </p:sp>
      <p:sp>
        <p:nvSpPr>
          <p:cNvPr id="4" name="Footer Placeholder 3">
            <a:extLst>
              <a:ext uri="{FF2B5EF4-FFF2-40B4-BE49-F238E27FC236}">
                <a16:creationId xmlns:a16="http://schemas.microsoft.com/office/drawing/2014/main" id="{76246F75-0B2E-46CD-8B8B-B1A45ABA43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95CCAA-4D88-42BB-9016-5FFCC81837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51A0DB-0728-4EB4-A42B-6ABBC3171AC7}" type="slidenum">
              <a:rPr lang="en-US" smtClean="0"/>
              <a:t>‹#›</a:t>
            </a:fld>
            <a:endParaRPr lang="en-US"/>
          </a:p>
        </p:txBody>
      </p:sp>
    </p:spTree>
    <p:extLst>
      <p:ext uri="{BB962C8B-B14F-4D97-AF65-F5344CB8AC3E}">
        <p14:creationId xmlns:p14="http://schemas.microsoft.com/office/powerpoint/2010/main" val="16420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75892-794F-485C-9D8B-FE7E8D9B86C7}"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46010-2AEC-4FE5-85EB-662E55988A65}" type="slidenum">
              <a:rPr lang="en-US" smtClean="0"/>
              <a:t>‹#›</a:t>
            </a:fld>
            <a:endParaRPr lang="en-US"/>
          </a:p>
        </p:txBody>
      </p:sp>
    </p:spTree>
    <p:extLst>
      <p:ext uri="{BB962C8B-B14F-4D97-AF65-F5344CB8AC3E}">
        <p14:creationId xmlns:p14="http://schemas.microsoft.com/office/powerpoint/2010/main" val="171564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46010-2AEC-4FE5-85EB-662E55988A65}" type="slidenum">
              <a:rPr lang="en-US" smtClean="0"/>
              <a:t>1</a:t>
            </a:fld>
            <a:endParaRPr lang="en-US"/>
          </a:p>
        </p:txBody>
      </p:sp>
    </p:spTree>
    <p:extLst>
      <p:ext uri="{BB962C8B-B14F-4D97-AF65-F5344CB8AC3E}">
        <p14:creationId xmlns:p14="http://schemas.microsoft.com/office/powerpoint/2010/main" val="1581412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6010-2AEC-4FE5-85EB-662E55988A65}" type="slidenum">
              <a:rPr lang="en-US" smtClean="0"/>
              <a:t>10</a:t>
            </a:fld>
            <a:endParaRPr lang="en-US"/>
          </a:p>
        </p:txBody>
      </p:sp>
    </p:spTree>
    <p:extLst>
      <p:ext uri="{BB962C8B-B14F-4D97-AF65-F5344CB8AC3E}">
        <p14:creationId xmlns:p14="http://schemas.microsoft.com/office/powerpoint/2010/main" val="207037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6010-2AEC-4FE5-85EB-662E55988A65}" type="slidenum">
              <a:rPr lang="en-US" smtClean="0"/>
              <a:t>11</a:t>
            </a:fld>
            <a:endParaRPr lang="en-US"/>
          </a:p>
        </p:txBody>
      </p:sp>
    </p:spTree>
    <p:extLst>
      <p:ext uri="{BB962C8B-B14F-4D97-AF65-F5344CB8AC3E}">
        <p14:creationId xmlns:p14="http://schemas.microsoft.com/office/powerpoint/2010/main" val="111268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6010-2AEC-4FE5-85EB-662E55988A65}" type="slidenum">
              <a:rPr lang="en-US" smtClean="0"/>
              <a:t>12</a:t>
            </a:fld>
            <a:endParaRPr lang="en-US"/>
          </a:p>
        </p:txBody>
      </p:sp>
    </p:spTree>
    <p:extLst>
      <p:ext uri="{BB962C8B-B14F-4D97-AF65-F5344CB8AC3E}">
        <p14:creationId xmlns:p14="http://schemas.microsoft.com/office/powerpoint/2010/main" val="118695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Kissimmee River is a popular recreational destination for boating, fishing and hunting. Prior to the channelization in the 1960’s, users could easily view the beautiful birds and the abundance of fish and reptiles. However, the aquatic invertebrates, being low on the food chain and not easily visible, were probably not often examined. </a:t>
            </a:r>
            <a:endParaRPr lang="en-US" dirty="0"/>
          </a:p>
        </p:txBody>
      </p:sp>
      <p:sp>
        <p:nvSpPr>
          <p:cNvPr id="4" name="Slide Number Placeholder 3"/>
          <p:cNvSpPr>
            <a:spLocks noGrp="1"/>
          </p:cNvSpPr>
          <p:nvPr>
            <p:ph type="sldNum" sz="quarter" idx="10"/>
          </p:nvPr>
        </p:nvSpPr>
        <p:spPr/>
        <p:txBody>
          <a:bodyPr/>
          <a:lstStyle/>
          <a:p>
            <a:fld id="{0D246010-2AEC-4FE5-85EB-662E55988A65}" type="slidenum">
              <a:rPr lang="en-US" smtClean="0"/>
              <a:t>2</a:t>
            </a:fld>
            <a:endParaRPr lang="en-US"/>
          </a:p>
        </p:txBody>
      </p:sp>
    </p:spTree>
    <p:extLst>
      <p:ext uri="{BB962C8B-B14F-4D97-AF65-F5344CB8AC3E}">
        <p14:creationId xmlns:p14="http://schemas.microsoft.com/office/powerpoint/2010/main" val="400730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Following the channelization, the interruption of the natural interactions between the land and the water on the Kissimmee River ecosystem became apparent. Plants that grew along the shallow, meandering banks could not survive in the shoreless, steep banks of the C-38 canal. As the base of the wetland food chain changed, the types of primary consumers and invertebrates that lived by consuming these plants, also changed.</a:t>
            </a:r>
          </a:p>
          <a:p>
            <a:endParaRPr lang="en-US" dirty="0"/>
          </a:p>
        </p:txBody>
      </p:sp>
      <p:sp>
        <p:nvSpPr>
          <p:cNvPr id="4" name="Slide Number Placeholder 3"/>
          <p:cNvSpPr>
            <a:spLocks noGrp="1"/>
          </p:cNvSpPr>
          <p:nvPr>
            <p:ph type="sldNum" sz="quarter" idx="10"/>
          </p:nvPr>
        </p:nvSpPr>
        <p:spPr/>
        <p:txBody>
          <a:bodyPr/>
          <a:lstStyle/>
          <a:p>
            <a:fld id="{0D246010-2AEC-4FE5-85EB-662E55988A65}" type="slidenum">
              <a:rPr lang="en-US" smtClean="0"/>
              <a:t>3</a:t>
            </a:fld>
            <a:endParaRPr lang="en-US"/>
          </a:p>
        </p:txBody>
      </p:sp>
    </p:spTree>
    <p:extLst>
      <p:ext uri="{BB962C8B-B14F-4D97-AF65-F5344CB8AC3E}">
        <p14:creationId xmlns:p14="http://schemas.microsoft.com/office/powerpoint/2010/main" val="226180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Shortly after the restoration began, scientists started documenting changes and the return of the native aquatic invertebrate community.  Once this important food source (prey) began to thrive, then the consumers such as fish and birds began to return to the restored river habitats. </a:t>
            </a:r>
          </a:p>
          <a:p>
            <a:endParaRPr lang="en-US" dirty="0"/>
          </a:p>
        </p:txBody>
      </p:sp>
      <p:sp>
        <p:nvSpPr>
          <p:cNvPr id="4" name="Slide Number Placeholder 3"/>
          <p:cNvSpPr>
            <a:spLocks noGrp="1"/>
          </p:cNvSpPr>
          <p:nvPr>
            <p:ph type="sldNum" sz="quarter" idx="10"/>
          </p:nvPr>
        </p:nvSpPr>
        <p:spPr/>
        <p:txBody>
          <a:bodyPr/>
          <a:lstStyle/>
          <a:p>
            <a:fld id="{0D246010-2AEC-4FE5-85EB-662E55988A65}" type="slidenum">
              <a:rPr lang="en-US" smtClean="0"/>
              <a:t>4</a:t>
            </a:fld>
            <a:endParaRPr lang="en-US"/>
          </a:p>
        </p:txBody>
      </p:sp>
    </p:spTree>
    <p:extLst>
      <p:ext uri="{BB962C8B-B14F-4D97-AF65-F5344CB8AC3E}">
        <p14:creationId xmlns:p14="http://schemas.microsoft.com/office/powerpoint/2010/main" val="224661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categorize invertebrates, scientists often use a system called Functional Feeding Groups.  This illustrates the invertebrates’ method of feeding and types of food. Depending on their life stage and specific species, each aquatic invertebrate can represent multiple functional feeding groups. Below are the 6 main functional feeding groups and some examples for each group. </a:t>
            </a:r>
          </a:p>
          <a:p>
            <a:r>
              <a:rPr lang="en-US" sz="1200" kern="1200" dirty="0" smtClean="0">
                <a:solidFill>
                  <a:schemeClr val="tx1"/>
                </a:solidFill>
                <a:effectLst/>
                <a:latin typeface="+mn-lt"/>
                <a:ea typeface="+mn-ea"/>
                <a:cs typeface="+mn-cs"/>
              </a:rPr>
              <a:t>The six main groups include:</a:t>
            </a:r>
          </a:p>
          <a:p>
            <a:pPr lvl="0"/>
            <a:r>
              <a:rPr lang="en-US" sz="1200" kern="1200" dirty="0" smtClean="0">
                <a:solidFill>
                  <a:schemeClr val="tx1"/>
                </a:solidFill>
                <a:effectLst/>
                <a:latin typeface="+mn-lt"/>
                <a:ea typeface="+mn-ea"/>
                <a:cs typeface="+mn-cs"/>
              </a:rPr>
              <a:t>Shredders </a:t>
            </a:r>
          </a:p>
          <a:p>
            <a:pPr lvl="0"/>
            <a:r>
              <a:rPr lang="en-US" sz="1200" kern="1200" dirty="0" smtClean="0">
                <a:solidFill>
                  <a:schemeClr val="tx1"/>
                </a:solidFill>
                <a:effectLst/>
                <a:latin typeface="+mn-lt"/>
                <a:ea typeface="+mn-ea"/>
                <a:cs typeface="+mn-cs"/>
              </a:rPr>
              <a:t>Grazers/scrapers </a:t>
            </a:r>
          </a:p>
          <a:p>
            <a:pPr lvl="0"/>
            <a:r>
              <a:rPr lang="en-US" sz="1200" kern="1200" dirty="0" smtClean="0">
                <a:solidFill>
                  <a:schemeClr val="tx1"/>
                </a:solidFill>
                <a:effectLst/>
                <a:latin typeface="+mn-lt"/>
                <a:ea typeface="+mn-ea"/>
                <a:cs typeface="+mn-cs"/>
              </a:rPr>
              <a:t>Gathering collectors </a:t>
            </a:r>
          </a:p>
          <a:p>
            <a:pPr lvl="0"/>
            <a:r>
              <a:rPr lang="en-US" sz="1200" kern="1200" dirty="0" smtClean="0">
                <a:solidFill>
                  <a:schemeClr val="tx1"/>
                </a:solidFill>
                <a:effectLst/>
                <a:latin typeface="+mn-lt"/>
                <a:ea typeface="+mn-ea"/>
                <a:cs typeface="+mn-cs"/>
              </a:rPr>
              <a:t>Filtering collectors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246010-2AEC-4FE5-85EB-662E55988A65}" type="slidenum">
              <a:rPr lang="en-US" smtClean="0"/>
              <a:t>5</a:t>
            </a:fld>
            <a:endParaRPr lang="en-US"/>
          </a:p>
        </p:txBody>
      </p:sp>
    </p:spTree>
    <p:extLst>
      <p:ext uri="{BB962C8B-B14F-4D97-AF65-F5344CB8AC3E}">
        <p14:creationId xmlns:p14="http://schemas.microsoft.com/office/powerpoint/2010/main" val="364538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6010-2AEC-4FE5-85EB-662E55988A65}" type="slidenum">
              <a:rPr lang="en-US" smtClean="0"/>
              <a:t>6</a:t>
            </a:fld>
            <a:endParaRPr lang="en-US"/>
          </a:p>
        </p:txBody>
      </p:sp>
    </p:spTree>
    <p:extLst>
      <p:ext uri="{BB962C8B-B14F-4D97-AF65-F5344CB8AC3E}">
        <p14:creationId xmlns:p14="http://schemas.microsoft.com/office/powerpoint/2010/main" val="205381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6010-2AEC-4FE5-85EB-662E55988A65}" type="slidenum">
              <a:rPr lang="en-US" smtClean="0"/>
              <a:t>7</a:t>
            </a:fld>
            <a:endParaRPr lang="en-US"/>
          </a:p>
        </p:txBody>
      </p:sp>
    </p:spTree>
    <p:extLst>
      <p:ext uri="{BB962C8B-B14F-4D97-AF65-F5344CB8AC3E}">
        <p14:creationId xmlns:p14="http://schemas.microsoft.com/office/powerpoint/2010/main" val="141696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6010-2AEC-4FE5-85EB-662E55988A65}" type="slidenum">
              <a:rPr lang="en-US" smtClean="0"/>
              <a:t>8</a:t>
            </a:fld>
            <a:endParaRPr lang="en-US"/>
          </a:p>
        </p:txBody>
      </p:sp>
    </p:spTree>
    <p:extLst>
      <p:ext uri="{BB962C8B-B14F-4D97-AF65-F5344CB8AC3E}">
        <p14:creationId xmlns:p14="http://schemas.microsoft.com/office/powerpoint/2010/main" val="342442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6010-2AEC-4FE5-85EB-662E55988A65}" type="slidenum">
              <a:rPr lang="en-US" smtClean="0"/>
              <a:t>9</a:t>
            </a:fld>
            <a:endParaRPr lang="en-US"/>
          </a:p>
        </p:txBody>
      </p:sp>
    </p:spTree>
    <p:extLst>
      <p:ext uri="{BB962C8B-B14F-4D97-AF65-F5344CB8AC3E}">
        <p14:creationId xmlns:p14="http://schemas.microsoft.com/office/powerpoint/2010/main" val="2156143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F94E7FB-FBE3-4CCD-8466-26DEB12D1E9A}"/>
              </a:ext>
            </a:extLst>
          </p:cNvPr>
          <p:cNvSpPr/>
          <p:nvPr userDrawn="1"/>
        </p:nvSpPr>
        <p:spPr>
          <a:xfrm>
            <a:off x="2576" y="0"/>
            <a:ext cx="12192000" cy="160435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8E41446-ADDA-4A35-A4F4-3798C7CDB569}"/>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271FA617-4716-4A7D-A255-CF32AEF0C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1E12F-6E84-4ECD-89AF-E84513C0CAAE}"/>
              </a:ext>
            </a:extLst>
          </p:cNvPr>
          <p:cNvSpPr>
            <a:spLocks noGrp="1"/>
          </p:cNvSpPr>
          <p:nvPr>
            <p:ph type="sldNum" sz="quarter" idx="12"/>
          </p:nvPr>
        </p:nvSpPr>
        <p:spPr/>
        <p:txBody>
          <a:bodyPr/>
          <a:lstStyle/>
          <a:p>
            <a:fld id="{31ADA7F3-EA0F-4615-A977-1B257E059104}" type="slidenum">
              <a:rPr lang="en-US" smtClean="0"/>
              <a:t>‹#›</a:t>
            </a:fld>
            <a:endParaRPr lang="en-US"/>
          </a:p>
        </p:txBody>
      </p:sp>
      <p:pic>
        <p:nvPicPr>
          <p:cNvPr id="32" name="Picture 31">
            <a:extLst>
              <a:ext uri="{FF2B5EF4-FFF2-40B4-BE49-F238E27FC236}">
                <a16:creationId xmlns:a16="http://schemas.microsoft.com/office/drawing/2014/main" id="{14584C52-EAD3-4B33-8672-756419938BE2}"/>
              </a:ext>
            </a:extLst>
          </p:cNvPr>
          <p:cNvPicPr>
            <a:picLocks noChangeAspect="1"/>
          </p:cNvPicPr>
          <p:nvPr userDrawn="1"/>
        </p:nvPicPr>
        <p:blipFill rotWithShape="1">
          <a:blip r:embed="rId2"/>
          <a:srcRect b="5581"/>
          <a:stretch/>
        </p:blipFill>
        <p:spPr>
          <a:xfrm>
            <a:off x="11273146" y="5348677"/>
            <a:ext cx="918854" cy="1494153"/>
          </a:xfrm>
          <a:prstGeom prst="rect">
            <a:avLst/>
          </a:prstGeom>
        </p:spPr>
      </p:pic>
      <p:pic>
        <p:nvPicPr>
          <p:cNvPr id="35" name="Picture 34">
            <a:extLst>
              <a:ext uri="{FF2B5EF4-FFF2-40B4-BE49-F238E27FC236}">
                <a16:creationId xmlns:a16="http://schemas.microsoft.com/office/drawing/2014/main" id="{A59F67AD-F704-4FC2-9693-2520B6A7110B}"/>
              </a:ext>
            </a:extLst>
          </p:cNvPr>
          <p:cNvPicPr>
            <a:picLocks noChangeAspect="1"/>
          </p:cNvPicPr>
          <p:nvPr userDrawn="1"/>
        </p:nvPicPr>
        <p:blipFill rotWithShape="1">
          <a:blip r:embed="rId3"/>
          <a:srcRect b="11371"/>
          <a:stretch/>
        </p:blipFill>
        <p:spPr>
          <a:xfrm>
            <a:off x="1" y="5348678"/>
            <a:ext cx="988828" cy="1509322"/>
          </a:xfrm>
          <a:prstGeom prst="rect">
            <a:avLst/>
          </a:prstGeom>
        </p:spPr>
      </p:pic>
      <p:pic>
        <p:nvPicPr>
          <p:cNvPr id="7" name="Picture 6">
            <a:extLst>
              <a:ext uri="{FF2B5EF4-FFF2-40B4-BE49-F238E27FC236}">
                <a16:creationId xmlns:a16="http://schemas.microsoft.com/office/drawing/2014/main" id="{5ACA4426-9511-4941-917C-090F6137861D}"/>
              </a:ext>
            </a:extLst>
          </p:cNvPr>
          <p:cNvPicPr>
            <a:picLocks noChangeAspect="1"/>
          </p:cNvPicPr>
          <p:nvPr userDrawn="1"/>
        </p:nvPicPr>
        <p:blipFill>
          <a:blip r:embed="rId4"/>
          <a:stretch>
            <a:fillRect/>
          </a:stretch>
        </p:blipFill>
        <p:spPr>
          <a:xfrm>
            <a:off x="4910870" y="136525"/>
            <a:ext cx="6944761" cy="2750846"/>
          </a:xfrm>
          <a:prstGeom prst="rect">
            <a:avLst/>
          </a:prstGeom>
        </p:spPr>
      </p:pic>
      <p:sp>
        <p:nvSpPr>
          <p:cNvPr id="13" name="Title Placeholder 1">
            <a:extLst>
              <a:ext uri="{FF2B5EF4-FFF2-40B4-BE49-F238E27FC236}">
                <a16:creationId xmlns:a16="http://schemas.microsoft.com/office/drawing/2014/main" id="{370C2151-02C2-425E-868C-5BCA263CE5FB}"/>
              </a:ext>
            </a:extLst>
          </p:cNvPr>
          <p:cNvSpPr>
            <a:spLocks noGrp="1"/>
          </p:cNvSpPr>
          <p:nvPr>
            <p:ph type="title"/>
          </p:nvPr>
        </p:nvSpPr>
        <p:spPr>
          <a:xfrm>
            <a:off x="757546" y="3317571"/>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10" name="Picture 9">
            <a:extLst>
              <a:ext uri="{FF2B5EF4-FFF2-40B4-BE49-F238E27FC236}">
                <a16:creationId xmlns:a16="http://schemas.microsoft.com/office/drawing/2014/main" id="{02631F74-C95D-43B9-A36D-EB43DC535BA2}"/>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rot="16859745" flipH="1">
            <a:off x="4591319" y="-398117"/>
            <a:ext cx="2291004" cy="3167238"/>
          </a:xfrm>
          <a:prstGeom prst="rect">
            <a:avLst/>
          </a:prstGeom>
        </p:spPr>
      </p:pic>
    </p:spTree>
    <p:extLst>
      <p:ext uri="{BB962C8B-B14F-4D97-AF65-F5344CB8AC3E}">
        <p14:creationId xmlns:p14="http://schemas.microsoft.com/office/powerpoint/2010/main" val="166046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E5B3-DBDC-46B4-9C05-E2FE42CB89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510D96-EA76-43DC-A8CA-FE839A16C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26C71D-B761-4781-8EE4-12ECFFAA6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E4B82D-342E-49C0-B461-6D7C9DA1F0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4B601-7152-442C-9D5C-1616A4D017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02494A-B8B2-42FA-963E-B129771B7B5B}"/>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8" name="Footer Placeholder 7">
            <a:extLst>
              <a:ext uri="{FF2B5EF4-FFF2-40B4-BE49-F238E27FC236}">
                <a16:creationId xmlns:a16="http://schemas.microsoft.com/office/drawing/2014/main" id="{C3821D97-5B17-43EB-83FC-B8E1D72A9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74EAF1-280E-46FE-B098-5AD78922A1AF}"/>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95463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0B4C-48AF-4DDB-825F-A0CAADE92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1AD9DD-6D23-4C45-8CFD-AC8FFF8773C6}"/>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4" name="Footer Placeholder 3">
            <a:extLst>
              <a:ext uri="{FF2B5EF4-FFF2-40B4-BE49-F238E27FC236}">
                <a16:creationId xmlns:a16="http://schemas.microsoft.com/office/drawing/2014/main" id="{D801229B-4463-4962-813D-443D8EBC64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A0B501-3436-486F-922F-8661F52258A0}"/>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882414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657518-D005-4FF7-86E8-37FC0D3DBAEF}"/>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3" name="Footer Placeholder 2">
            <a:extLst>
              <a:ext uri="{FF2B5EF4-FFF2-40B4-BE49-F238E27FC236}">
                <a16:creationId xmlns:a16="http://schemas.microsoft.com/office/drawing/2014/main" id="{B56D3008-26BC-43AD-96AD-46081433D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B3E6B4-D11F-4B69-80D6-22476073C71E}"/>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971590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1674-CA69-4A86-8764-05AEE8324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D702A2-FFEC-4940-BA32-AD2FFCD38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C03F28-D527-49FD-8559-6C0665B7F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0104B-2B63-46CB-A629-B90C018CF784}"/>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6" name="Footer Placeholder 5">
            <a:extLst>
              <a:ext uri="{FF2B5EF4-FFF2-40B4-BE49-F238E27FC236}">
                <a16:creationId xmlns:a16="http://schemas.microsoft.com/office/drawing/2014/main" id="{6757E66E-F900-4BD0-9E4D-1FA0ACEF7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7A68F-0260-4A83-9BAA-B57FBFF573F4}"/>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407950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686C-1052-4724-A9D4-CDB2E5C98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270C45-B537-442D-8A97-959080521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B130DE-A3D3-437C-8CB5-2E86901C9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796D0-7B44-4746-BD5C-B861F441DFEF}"/>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6" name="Footer Placeholder 5">
            <a:extLst>
              <a:ext uri="{FF2B5EF4-FFF2-40B4-BE49-F238E27FC236}">
                <a16:creationId xmlns:a16="http://schemas.microsoft.com/office/drawing/2014/main" id="{1101747A-98DA-451B-B45B-18616333B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9C218-0932-4430-888A-86DAB44BE392}"/>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75666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FD63-113A-4813-95C1-4CFE01D1D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A2CEED-589E-4967-A163-CAA10D6C07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22742-5646-40C8-A1BE-2A531ECA4F16}"/>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7AA5B73C-113E-4989-A846-7F86BE284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645E0-FE6E-4C39-B53C-8E4AA1014E43}"/>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3489338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BD3C3-F640-481B-A2B6-812B1D71BA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91F42-587B-4517-AB46-B22CF9B470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F261-7570-482B-8101-51F9363A80A0}"/>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B905859C-11D2-4DD4-A7C6-EB3B37731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DA22B-0F95-47D5-B2A5-10D38C6A5EE3}"/>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99132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0" name="Rectangle 9">
            <a:extLst>
              <a:ext uri="{FF2B5EF4-FFF2-40B4-BE49-F238E27FC236}">
                <a16:creationId xmlns:a16="http://schemas.microsoft.com/office/drawing/2014/main" id="{8531A83A-FA15-4F12-9356-234D09F6DB13}"/>
              </a:ext>
            </a:extLst>
          </p:cNvPr>
          <p:cNvSpPr/>
          <p:nvPr userDrawn="1"/>
        </p:nvSpPr>
        <p:spPr>
          <a:xfrm>
            <a:off x="-157942" y="-83126"/>
            <a:ext cx="12535593" cy="32419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5EFE4D3-FBBE-400D-B9A6-BD2106089DBF}"/>
              </a:ext>
            </a:extLst>
          </p:cNvPr>
          <p:cNvPicPr>
            <a:picLocks noChangeAspect="1"/>
          </p:cNvPicPr>
          <p:nvPr userDrawn="1"/>
        </p:nvPicPr>
        <p:blipFill rotWithShape="1">
          <a:blip r:embed="rId2"/>
          <a:srcRect b="13484"/>
          <a:stretch/>
        </p:blipFill>
        <p:spPr>
          <a:xfrm>
            <a:off x="10474035" y="5918301"/>
            <a:ext cx="1622875" cy="952303"/>
          </a:xfrm>
          <a:prstGeom prst="rect">
            <a:avLst/>
          </a:prstGeom>
        </p:spPr>
      </p:pic>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pic>
        <p:nvPicPr>
          <p:cNvPr id="13" name="Picture 12">
            <a:extLst>
              <a:ext uri="{FF2B5EF4-FFF2-40B4-BE49-F238E27FC236}">
                <a16:creationId xmlns:a16="http://schemas.microsoft.com/office/drawing/2014/main" id="{9FDA1559-4543-441A-A66F-E1B7DDA4AF18}"/>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9276080" y="5627296"/>
            <a:ext cx="2915920" cy="1155065"/>
          </a:xfrm>
          <a:prstGeom prst="rect">
            <a:avLst/>
          </a:prstGeom>
        </p:spPr>
      </p:pic>
      <p:pic>
        <p:nvPicPr>
          <p:cNvPr id="15" name="Picture 14">
            <a:extLst>
              <a:ext uri="{FF2B5EF4-FFF2-40B4-BE49-F238E27FC236}">
                <a16:creationId xmlns:a16="http://schemas.microsoft.com/office/drawing/2014/main" id="{95AB8B6E-B99F-4413-91ED-080D65002D94}"/>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rot="15867866">
            <a:off x="8640682" y="5483601"/>
            <a:ext cx="876764" cy="1212098"/>
          </a:xfrm>
          <a:prstGeom prst="rect">
            <a:avLst/>
          </a:prstGeom>
        </p:spPr>
      </p:pic>
    </p:spTree>
    <p:extLst>
      <p:ext uri="{BB962C8B-B14F-4D97-AF65-F5344CB8AC3E}">
        <p14:creationId xmlns:p14="http://schemas.microsoft.com/office/powerpoint/2010/main" val="308514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0" name="Rectangle 9">
            <a:extLst>
              <a:ext uri="{FF2B5EF4-FFF2-40B4-BE49-F238E27FC236}">
                <a16:creationId xmlns:a16="http://schemas.microsoft.com/office/drawing/2014/main" id="{8531A83A-FA15-4F12-9356-234D09F6DB13}"/>
              </a:ext>
            </a:extLst>
          </p:cNvPr>
          <p:cNvSpPr/>
          <p:nvPr userDrawn="1"/>
        </p:nvSpPr>
        <p:spPr>
          <a:xfrm>
            <a:off x="-157942" y="-83126"/>
            <a:ext cx="12535593" cy="32419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5EFE4D3-FBBE-400D-B9A6-BD2106089DBF}"/>
              </a:ext>
            </a:extLst>
          </p:cNvPr>
          <p:cNvPicPr>
            <a:picLocks noChangeAspect="1"/>
          </p:cNvPicPr>
          <p:nvPr userDrawn="1"/>
        </p:nvPicPr>
        <p:blipFill rotWithShape="1">
          <a:blip r:embed="rId2"/>
          <a:srcRect b="13484"/>
          <a:stretch/>
        </p:blipFill>
        <p:spPr>
          <a:xfrm>
            <a:off x="10474035" y="5918301"/>
            <a:ext cx="1622875" cy="952303"/>
          </a:xfrm>
          <a:prstGeom prst="rect">
            <a:avLst/>
          </a:prstGeom>
        </p:spPr>
      </p:pic>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pic>
        <p:nvPicPr>
          <p:cNvPr id="13" name="Picture 12">
            <a:extLst>
              <a:ext uri="{FF2B5EF4-FFF2-40B4-BE49-F238E27FC236}">
                <a16:creationId xmlns:a16="http://schemas.microsoft.com/office/drawing/2014/main" id="{9FDA1559-4543-441A-A66F-E1B7DDA4AF18}"/>
              </a:ext>
            </a:extLst>
          </p:cNvPr>
          <p:cNvPicPr/>
          <p:nvPr userDrawn="1"/>
        </p:nvPicPr>
        <p:blipFill>
          <a:blip r:embed="rId3">
            <a:extLst>
              <a:ext uri="{28A0092B-C50C-407E-A947-70E740481C1C}">
                <a14:useLocalDpi xmlns:a14="http://schemas.microsoft.com/office/drawing/2010/main" val="0"/>
              </a:ext>
            </a:extLst>
          </a:blip>
          <a:stretch>
            <a:fillRect/>
          </a:stretch>
        </p:blipFill>
        <p:spPr>
          <a:xfrm flipH="1">
            <a:off x="9412079" y="5673066"/>
            <a:ext cx="2684831" cy="106352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E48D0ED9-F480-4FDF-A07B-2131C71D29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5809465">
            <a:off x="8640193" y="5253918"/>
            <a:ext cx="1186430" cy="1901819"/>
          </a:xfrm>
          <a:prstGeom prst="rect">
            <a:avLst/>
          </a:prstGeom>
        </p:spPr>
      </p:pic>
    </p:spTree>
    <p:extLst>
      <p:ext uri="{BB962C8B-B14F-4D97-AF65-F5344CB8AC3E}">
        <p14:creationId xmlns:p14="http://schemas.microsoft.com/office/powerpoint/2010/main" val="366615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0" name="Rectangle 9">
            <a:extLst>
              <a:ext uri="{FF2B5EF4-FFF2-40B4-BE49-F238E27FC236}">
                <a16:creationId xmlns:a16="http://schemas.microsoft.com/office/drawing/2014/main" id="{8531A83A-FA15-4F12-9356-234D09F6DB13}"/>
              </a:ext>
            </a:extLst>
          </p:cNvPr>
          <p:cNvSpPr/>
          <p:nvPr userDrawn="1"/>
        </p:nvSpPr>
        <p:spPr>
          <a:xfrm>
            <a:off x="-157942" y="-83126"/>
            <a:ext cx="12535593" cy="324196"/>
          </a:xfrm>
          <a:prstGeom prst="rect">
            <a:avLst/>
          </a:prstGeom>
          <a:solidFill>
            <a:srgbClr val="1F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5EFE4D3-FBBE-400D-B9A6-BD2106089DBF}"/>
              </a:ext>
            </a:extLst>
          </p:cNvPr>
          <p:cNvPicPr>
            <a:picLocks noChangeAspect="1"/>
          </p:cNvPicPr>
          <p:nvPr userDrawn="1"/>
        </p:nvPicPr>
        <p:blipFill rotWithShape="1">
          <a:blip r:embed="rId2"/>
          <a:srcRect b="13484"/>
          <a:stretch/>
        </p:blipFill>
        <p:spPr>
          <a:xfrm>
            <a:off x="10474035" y="5918301"/>
            <a:ext cx="1622875" cy="952303"/>
          </a:xfrm>
          <a:prstGeom prst="rect">
            <a:avLst/>
          </a:prstGeom>
        </p:spPr>
      </p:pic>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pic>
        <p:nvPicPr>
          <p:cNvPr id="13" name="Picture 12">
            <a:extLst>
              <a:ext uri="{FF2B5EF4-FFF2-40B4-BE49-F238E27FC236}">
                <a16:creationId xmlns:a16="http://schemas.microsoft.com/office/drawing/2014/main" id="{9FDA1559-4543-441A-A66F-E1B7DDA4AF18}"/>
              </a:ext>
            </a:extLst>
          </p:cNvPr>
          <p:cNvPicPr/>
          <p:nvPr userDrawn="1"/>
        </p:nvPicPr>
        <p:blipFill>
          <a:blip r:embed="rId3">
            <a:extLst>
              <a:ext uri="{28A0092B-C50C-407E-A947-70E740481C1C}">
                <a14:useLocalDpi xmlns:a14="http://schemas.microsoft.com/office/drawing/2010/main" val="0"/>
              </a:ext>
            </a:extLst>
          </a:blip>
          <a:stretch>
            <a:fillRect/>
          </a:stretch>
        </p:blipFill>
        <p:spPr>
          <a:xfrm flipH="1">
            <a:off x="10705123" y="-158137"/>
            <a:ext cx="2684831" cy="1063525"/>
          </a:xfrm>
          <a:prstGeom prst="rect">
            <a:avLst/>
          </a:prstGeom>
        </p:spPr>
      </p:pic>
      <p:pic>
        <p:nvPicPr>
          <p:cNvPr id="14" name="Picture 13">
            <a:extLst>
              <a:ext uri="{FF2B5EF4-FFF2-40B4-BE49-F238E27FC236}">
                <a16:creationId xmlns:a16="http://schemas.microsoft.com/office/drawing/2014/main" id="{9C0AF5C8-FF31-4569-B801-165CA705B0DD}"/>
              </a:ext>
            </a:extLst>
          </p:cNvPr>
          <p:cNvPicPr/>
          <p:nvPr userDrawn="1"/>
        </p:nvPicPr>
        <p:blipFill>
          <a:blip r:embed="rId4" cstate="hqprint">
            <a:extLst>
              <a:ext uri="{28A0092B-C50C-407E-A947-70E740481C1C}">
                <a14:useLocalDpi xmlns:a14="http://schemas.microsoft.com/office/drawing/2010/main" val="0"/>
              </a:ext>
            </a:extLst>
          </a:blip>
          <a:srcRect/>
          <a:stretch/>
        </p:blipFill>
        <p:spPr>
          <a:xfrm rot="15971450" flipH="1">
            <a:off x="10413450" y="-59037"/>
            <a:ext cx="830588" cy="1331414"/>
          </a:xfrm>
          <a:prstGeom prst="rect">
            <a:avLst/>
          </a:prstGeom>
        </p:spPr>
      </p:pic>
      <p:pic>
        <p:nvPicPr>
          <p:cNvPr id="15" name="Picture 14">
            <a:extLst>
              <a:ext uri="{FF2B5EF4-FFF2-40B4-BE49-F238E27FC236}">
                <a16:creationId xmlns:a16="http://schemas.microsoft.com/office/drawing/2014/main" id="{C16AA1CD-64B3-4C77-8F1E-AFEAB2E5FB5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9974493" y="5790832"/>
            <a:ext cx="2318347" cy="918352"/>
          </a:xfrm>
          <a:prstGeom prst="rect">
            <a:avLst/>
          </a:prstGeom>
        </p:spPr>
      </p:pic>
      <p:pic>
        <p:nvPicPr>
          <p:cNvPr id="3" name="Picture 2">
            <a:extLst>
              <a:ext uri="{FF2B5EF4-FFF2-40B4-BE49-F238E27FC236}">
                <a16:creationId xmlns:a16="http://schemas.microsoft.com/office/drawing/2014/main" id="{F39A555F-E270-4853-AEA4-48130A1BC867}"/>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9773779" y="5778541"/>
            <a:ext cx="580971" cy="803174"/>
          </a:xfrm>
          <a:prstGeom prst="rect">
            <a:avLst/>
          </a:prstGeom>
        </p:spPr>
      </p:pic>
    </p:spTree>
    <p:extLst>
      <p:ext uri="{BB962C8B-B14F-4D97-AF65-F5344CB8AC3E}">
        <p14:creationId xmlns:p14="http://schemas.microsoft.com/office/powerpoint/2010/main" val="60774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1" name="Title 1">
            <a:extLst>
              <a:ext uri="{FF2B5EF4-FFF2-40B4-BE49-F238E27FC236}">
                <a16:creationId xmlns:a16="http://schemas.microsoft.com/office/drawing/2014/main" id="{7284DEAA-BA5C-45EF-887E-463E07A5368E}"/>
              </a:ext>
            </a:extLst>
          </p:cNvPr>
          <p:cNvSpPr>
            <a:spLocks noGrp="1"/>
          </p:cNvSpPr>
          <p:nvPr>
            <p:ph type="title" hasCustomPrompt="1"/>
          </p:nvPr>
        </p:nvSpPr>
        <p:spPr>
          <a:xfrm>
            <a:off x="544754" y="289026"/>
            <a:ext cx="6728882" cy="908008"/>
          </a:xfrm>
        </p:spPr>
        <p:txBody>
          <a:bodyPr anchor="b"/>
          <a:lstStyle>
            <a:lvl1pPr>
              <a:defRPr sz="6000">
                <a:solidFill>
                  <a:schemeClr val="bg1"/>
                </a:solidFill>
              </a:defRPr>
            </a:lvl1pPr>
          </a:lstStyle>
          <a:p>
            <a:r>
              <a:rPr lang="en-US" dirty="0"/>
              <a:t>Master title style</a:t>
            </a:r>
          </a:p>
        </p:txBody>
      </p:sp>
      <p:sp>
        <p:nvSpPr>
          <p:cNvPr id="12" name="Text Placeholder 2">
            <a:extLst>
              <a:ext uri="{FF2B5EF4-FFF2-40B4-BE49-F238E27FC236}">
                <a16:creationId xmlns:a16="http://schemas.microsoft.com/office/drawing/2014/main" id="{5F787B13-50A9-4044-96F1-9652F8CFA029}"/>
              </a:ext>
            </a:extLst>
          </p:cNvPr>
          <p:cNvSpPr>
            <a:spLocks noGrp="1"/>
          </p:cNvSpPr>
          <p:nvPr>
            <p:ph type="body" idx="1"/>
          </p:nvPr>
        </p:nvSpPr>
        <p:spPr>
          <a:xfrm>
            <a:off x="544754" y="1459767"/>
            <a:ext cx="10515600" cy="435914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1626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spTree>
    <p:extLst>
      <p:ext uri="{BB962C8B-B14F-4D97-AF65-F5344CB8AC3E}">
        <p14:creationId xmlns:p14="http://schemas.microsoft.com/office/powerpoint/2010/main" val="353283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064E2-7BAB-4EA2-BCA0-7D6DD677CA79}"/>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5524530E-180C-4B7F-BAF5-DCFA45F6B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AEF8-588B-4314-8EAB-36B92D4A1A4C}"/>
              </a:ext>
            </a:extLst>
          </p:cNvPr>
          <p:cNvSpPr>
            <a:spLocks noGrp="1"/>
          </p:cNvSpPr>
          <p:nvPr>
            <p:ph type="sldNum" sz="quarter" idx="12"/>
          </p:nvPr>
        </p:nvSpPr>
        <p:spPr/>
        <p:txBody>
          <a:bodyPr/>
          <a:lstStyle/>
          <a:p>
            <a:fld id="{31ADA7F3-EA0F-4615-A977-1B257E059104}" type="slidenum">
              <a:rPr lang="en-US" smtClean="0"/>
              <a:t>‹#›</a:t>
            </a:fld>
            <a:endParaRPr lang="en-US"/>
          </a:p>
        </p:txBody>
      </p:sp>
      <p:sp>
        <p:nvSpPr>
          <p:cNvPr id="11" name="Text Placeholder 2">
            <a:extLst>
              <a:ext uri="{FF2B5EF4-FFF2-40B4-BE49-F238E27FC236}">
                <a16:creationId xmlns:a16="http://schemas.microsoft.com/office/drawing/2014/main" id="{715D4697-AE4F-4E6C-8513-010C4D774371}"/>
              </a:ext>
            </a:extLst>
          </p:cNvPr>
          <p:cNvSpPr>
            <a:spLocks noGrp="1"/>
          </p:cNvSpPr>
          <p:nvPr>
            <p:ph type="body" idx="1"/>
          </p:nvPr>
        </p:nvSpPr>
        <p:spPr>
          <a:xfrm>
            <a:off x="831850" y="2128342"/>
            <a:ext cx="10515600" cy="396130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174B3C72-72A9-41BC-99E5-8DDDAC12F787}"/>
              </a:ext>
            </a:extLst>
          </p:cNvPr>
          <p:cNvSpPr>
            <a:spLocks noGrp="1"/>
          </p:cNvSpPr>
          <p:nvPr>
            <p:ph type="title"/>
          </p:nvPr>
        </p:nvSpPr>
        <p:spPr>
          <a:xfrm>
            <a:off x="838200" y="1054517"/>
            <a:ext cx="10515600" cy="958647"/>
          </a:xfrm>
        </p:spPr>
        <p:txBody>
          <a:bodyPr anchor="b"/>
          <a:lstStyle>
            <a:lvl1pPr>
              <a:defRPr sz="6000"/>
            </a:lvl1pPr>
          </a:lstStyle>
          <a:p>
            <a:r>
              <a:rPr lang="en-US" dirty="0"/>
              <a:t>Click to edit Master title style</a:t>
            </a:r>
          </a:p>
        </p:txBody>
      </p:sp>
    </p:spTree>
    <p:extLst>
      <p:ext uri="{BB962C8B-B14F-4D97-AF65-F5344CB8AC3E}">
        <p14:creationId xmlns:p14="http://schemas.microsoft.com/office/powerpoint/2010/main" val="373742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DD51-7BB1-477B-9B99-521777741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B8C145-2E1A-4F65-9AAF-205F8FD6F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20A190-3795-456A-8485-7075BE099142}"/>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8E2281D5-D4D9-4D8B-9C10-C2E4236BA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04BEB-E4D4-4A9A-A92D-918F8DC0BD81}"/>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74892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BEA5-A322-4FEA-9879-CC7A76BD7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AC7F79-0DAD-4086-9786-85A7B11FD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B859F5-76DC-4276-A098-B439F90EE1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F74904-435A-45B6-9BB1-7CE72EFF3197}"/>
              </a:ext>
            </a:extLst>
          </p:cNvPr>
          <p:cNvSpPr>
            <a:spLocks noGrp="1"/>
          </p:cNvSpPr>
          <p:nvPr>
            <p:ph type="dt" sz="half" idx="10"/>
          </p:nvPr>
        </p:nvSpPr>
        <p:spPr/>
        <p:txBody>
          <a:bodyPr/>
          <a:lstStyle/>
          <a:p>
            <a:fld id="{717C9A7D-6F8D-4DFB-A6B6-43C4797D9C3D}" type="datetimeFigureOut">
              <a:rPr lang="en-US" smtClean="0"/>
              <a:t>11/17/2021</a:t>
            </a:fld>
            <a:endParaRPr lang="en-US"/>
          </a:p>
        </p:txBody>
      </p:sp>
      <p:sp>
        <p:nvSpPr>
          <p:cNvPr id="6" name="Footer Placeholder 5">
            <a:extLst>
              <a:ext uri="{FF2B5EF4-FFF2-40B4-BE49-F238E27FC236}">
                <a16:creationId xmlns:a16="http://schemas.microsoft.com/office/drawing/2014/main" id="{D3E8D8FD-4D0E-4426-8E48-C4A6A58EC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E4473-0041-4D6E-A803-1A29B988FFC2}"/>
              </a:ext>
            </a:extLst>
          </p:cNvPr>
          <p:cNvSpPr>
            <a:spLocks noGrp="1"/>
          </p:cNvSpPr>
          <p:nvPr>
            <p:ph type="sldNum" sz="quarter" idx="12"/>
          </p:nvPr>
        </p:nvSpPr>
        <p:spPr/>
        <p:txBody>
          <a:bodyPr/>
          <a:lstStyle/>
          <a:p>
            <a:fld id="{31ADA7F3-EA0F-4615-A977-1B257E059104}" type="slidenum">
              <a:rPr lang="en-US" smtClean="0"/>
              <a:t>‹#›</a:t>
            </a:fld>
            <a:endParaRPr lang="en-US"/>
          </a:p>
        </p:txBody>
      </p:sp>
    </p:spTree>
    <p:extLst>
      <p:ext uri="{BB962C8B-B14F-4D97-AF65-F5344CB8AC3E}">
        <p14:creationId xmlns:p14="http://schemas.microsoft.com/office/powerpoint/2010/main" val="346529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E85C6-883C-41E6-A60A-6C109CBBE4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B9ADA2-F9E2-446E-8744-D08001886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87BC3-CAE2-4C40-9BF9-7D96B98BD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C9A7D-6F8D-4DFB-A6B6-43C4797D9C3D}" type="datetimeFigureOut">
              <a:rPr lang="en-US" smtClean="0"/>
              <a:t>11/17/2021</a:t>
            </a:fld>
            <a:endParaRPr lang="en-US"/>
          </a:p>
        </p:txBody>
      </p:sp>
      <p:sp>
        <p:nvSpPr>
          <p:cNvPr id="5" name="Footer Placeholder 4">
            <a:extLst>
              <a:ext uri="{FF2B5EF4-FFF2-40B4-BE49-F238E27FC236}">
                <a16:creationId xmlns:a16="http://schemas.microsoft.com/office/drawing/2014/main" id="{FEB76891-A33A-47CA-B45F-7BEBCC5EA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48110A-8293-40EF-A400-8F8AA2145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DA7F3-EA0F-4615-A977-1B257E059104}" type="slidenum">
              <a:rPr lang="en-US" smtClean="0"/>
              <a:t>‹#›</a:t>
            </a:fld>
            <a:endParaRPr lang="en-US"/>
          </a:p>
        </p:txBody>
      </p:sp>
    </p:spTree>
    <p:extLst>
      <p:ext uri="{BB962C8B-B14F-4D97-AF65-F5344CB8AC3E}">
        <p14:creationId xmlns:p14="http://schemas.microsoft.com/office/powerpoint/2010/main" val="15058500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4" r:id="rId4"/>
    <p:sldLayoutId id="2147483650" r:id="rId5"/>
    <p:sldLayoutId id="2147483661" r:id="rId6"/>
    <p:sldLayoutId id="2147483662"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746760" y="4026317"/>
            <a:ext cx="10515600" cy="958647"/>
          </a:xfrm>
        </p:spPr>
        <p:txBody>
          <a:bodyPr>
            <a:noAutofit/>
          </a:bodyPr>
          <a:lstStyle/>
          <a:p>
            <a:pPr algn="ctr">
              <a:tabLst>
                <a:tab pos="5197475" algn="l"/>
              </a:tabLst>
            </a:pPr>
            <a:r>
              <a:rPr lang="en-US" sz="8800" b="1" dirty="0" smtClean="0">
                <a:solidFill>
                  <a:srgbClr val="1F295C"/>
                </a:solidFill>
                <a:effectLst>
                  <a:outerShdw blurRad="38100" dist="38100" dir="2700000" algn="tl">
                    <a:srgbClr val="000000">
                      <a:alpha val="43137"/>
                    </a:srgbClr>
                  </a:outerShdw>
                </a:effectLst>
                <a:latin typeface="Pristina" panose="03060402040406080204" pitchFamily="66" charset="0"/>
              </a:rPr>
              <a:t>Aquatic Invertebrates</a:t>
            </a:r>
            <a:r>
              <a:rPr lang="en-US" sz="8800" b="1" dirty="0" smtClean="0">
                <a:latin typeface="Pristina" panose="03060402040406080204" pitchFamily="66" charset="0"/>
              </a:rPr>
              <a:t/>
            </a:r>
            <a:br>
              <a:rPr lang="en-US" sz="8800" b="1" dirty="0" smtClean="0">
                <a:latin typeface="Pristina" panose="03060402040406080204" pitchFamily="66" charset="0"/>
              </a:rPr>
            </a:br>
            <a:r>
              <a:rPr lang="en-US" sz="8800" b="1" dirty="0" smtClean="0">
                <a:solidFill>
                  <a:srgbClr val="719B2D"/>
                </a:solidFill>
                <a:effectLst>
                  <a:outerShdw blurRad="38100" dist="38100" dir="2700000" algn="tl">
                    <a:srgbClr val="000000">
                      <a:alpha val="43137"/>
                    </a:srgbClr>
                  </a:outerShdw>
                </a:effectLst>
                <a:latin typeface="Pristina" panose="03060402040406080204" pitchFamily="66" charset="0"/>
              </a:rPr>
              <a:t>in the Kissimmee River</a:t>
            </a:r>
            <a:endParaRPr lang="en-US" sz="8800" b="1" dirty="0">
              <a:solidFill>
                <a:srgbClr val="719B2D"/>
              </a:solidFill>
              <a:effectLst>
                <a:outerShdw blurRad="38100" dist="38100" dir="2700000" algn="tl">
                  <a:srgbClr val="000000">
                    <a:alpha val="43137"/>
                  </a:srgbClr>
                </a:outerShdw>
              </a:effectLst>
              <a:latin typeface="Pristina" panose="03060402040406080204" pitchFamily="66" charset="0"/>
            </a:endParaRPr>
          </a:p>
        </p:txBody>
      </p:sp>
    </p:spTree>
    <p:extLst>
      <p:ext uri="{BB962C8B-B14F-4D97-AF65-F5344CB8AC3E}">
        <p14:creationId xmlns:p14="http://schemas.microsoft.com/office/powerpoint/2010/main" val="7875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3157860" cy="958647"/>
          </a:xfrm>
        </p:spPr>
        <p:txBody>
          <a:bodyPr>
            <a:noAutofit/>
          </a:bodyPr>
          <a:lstStyle/>
          <a:p>
            <a:pPr>
              <a:tabLst>
                <a:tab pos="5197475" algn="l"/>
              </a:tabLst>
            </a:pPr>
            <a:r>
              <a:rPr lang="en-US" sz="8000" b="1" dirty="0">
                <a:solidFill>
                  <a:srgbClr val="719B2D"/>
                </a:solidFill>
                <a:effectLst>
                  <a:outerShdw blurRad="38100" dist="38100" dir="2700000" algn="tl">
                    <a:srgbClr val="000000">
                      <a:alpha val="43137"/>
                    </a:srgbClr>
                  </a:outerShdw>
                </a:effectLst>
                <a:latin typeface="Pristina" panose="03060402040406080204" pitchFamily="66" charset="0"/>
              </a:rPr>
              <a:t>Herbivore piercers </a:t>
            </a:r>
          </a:p>
        </p:txBody>
      </p:sp>
      <p:sp>
        <p:nvSpPr>
          <p:cNvPr id="3"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709193" y="2461326"/>
            <a:ext cx="5779289" cy="2624241"/>
          </a:xfrm>
        </p:spPr>
        <p:txBody>
          <a:bodyPr>
            <a:normAutofit/>
          </a:bodyPr>
          <a:lstStyle/>
          <a:p>
            <a:pPr marL="514350" indent="-514350">
              <a:buFont typeface="Arial" panose="020B0604020202020204" pitchFamily="34" charset="0"/>
              <a:buChar char="•"/>
            </a:pPr>
            <a:r>
              <a:rPr lang="en-US" sz="3200" dirty="0">
                <a:solidFill>
                  <a:srgbClr val="1F295C"/>
                </a:solidFill>
              </a:rPr>
              <a:t>Feed </a:t>
            </a:r>
            <a:r>
              <a:rPr lang="en-US" sz="3200" dirty="0" smtClean="0">
                <a:solidFill>
                  <a:srgbClr val="1F295C"/>
                </a:solidFill>
              </a:rPr>
              <a:t>by </a:t>
            </a:r>
            <a:r>
              <a:rPr lang="en-US" sz="3200" dirty="0">
                <a:solidFill>
                  <a:srgbClr val="1F295C"/>
                </a:solidFill>
              </a:rPr>
              <a:t>grinding or piercing plant cells</a:t>
            </a:r>
            <a:endParaRPr lang="en-US" sz="3200" dirty="0" smtClean="0">
              <a:solidFill>
                <a:srgbClr val="1F295C"/>
              </a:solidFill>
            </a:endParaRPr>
          </a:p>
          <a:p>
            <a:pPr marL="514350" indent="-514350">
              <a:buFont typeface="Arial" panose="020B0604020202020204" pitchFamily="34" charset="0"/>
              <a:buChar char="•"/>
            </a:pPr>
            <a:r>
              <a:rPr lang="en-US" sz="3200" dirty="0" smtClean="0">
                <a:solidFill>
                  <a:srgbClr val="1F295C"/>
                </a:solidFill>
              </a:rPr>
              <a:t>Example: water boatman</a:t>
            </a:r>
            <a:endParaRPr lang="en-US" sz="3200" dirty="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1000" dirty="0">
              <a:solidFill>
                <a:srgbClr val="1F295C"/>
              </a:solidFill>
            </a:endParaRPr>
          </a:p>
        </p:txBody>
      </p:sp>
      <p:pic>
        <p:nvPicPr>
          <p:cNvPr id="4" name="Picture 3"/>
          <p:cNvPicPr>
            <a:picLocks noChangeAspect="1"/>
          </p:cNvPicPr>
          <p:nvPr/>
        </p:nvPicPr>
        <p:blipFill rotWithShape="1">
          <a:blip r:embed="rId3"/>
          <a:srcRect b="3259"/>
          <a:stretch/>
        </p:blipFill>
        <p:spPr>
          <a:xfrm>
            <a:off x="6891790" y="1885542"/>
            <a:ext cx="4005854" cy="29745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660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3157860" cy="958647"/>
          </a:xfrm>
        </p:spPr>
        <p:txBody>
          <a:bodyPr>
            <a:noAutofit/>
          </a:bodyPr>
          <a:lstStyle/>
          <a:p>
            <a:pPr>
              <a:tabLst>
                <a:tab pos="5197475" algn="l"/>
              </a:tabLst>
            </a:pPr>
            <a:r>
              <a:rPr lang="en-US" sz="8000" b="1" dirty="0">
                <a:solidFill>
                  <a:srgbClr val="719B2D"/>
                </a:solidFill>
                <a:effectLst>
                  <a:outerShdw blurRad="38100" dist="38100" dir="2700000" algn="tl">
                    <a:srgbClr val="000000">
                      <a:alpha val="43137"/>
                    </a:srgbClr>
                  </a:outerShdw>
                </a:effectLst>
                <a:latin typeface="Pristina" panose="03060402040406080204" pitchFamily="66" charset="0"/>
              </a:rPr>
              <a:t>Predators</a:t>
            </a:r>
          </a:p>
        </p:txBody>
      </p:sp>
      <p:sp>
        <p:nvSpPr>
          <p:cNvPr id="3"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671615" y="2114624"/>
            <a:ext cx="5779289" cy="4196257"/>
          </a:xfrm>
        </p:spPr>
        <p:txBody>
          <a:bodyPr>
            <a:normAutofit/>
          </a:bodyPr>
          <a:lstStyle/>
          <a:p>
            <a:pPr marL="514350" indent="-514350">
              <a:buFont typeface="Arial" panose="020B0604020202020204" pitchFamily="34" charset="0"/>
              <a:buChar char="•"/>
            </a:pPr>
            <a:r>
              <a:rPr lang="en-US" sz="3200" dirty="0">
                <a:solidFill>
                  <a:srgbClr val="1F295C"/>
                </a:solidFill>
              </a:rPr>
              <a:t>Feed </a:t>
            </a:r>
            <a:r>
              <a:rPr lang="en-US" sz="3200" dirty="0" smtClean="0">
                <a:solidFill>
                  <a:srgbClr val="1F295C"/>
                </a:solidFill>
              </a:rPr>
              <a:t>by </a:t>
            </a:r>
            <a:r>
              <a:rPr lang="en-US" sz="3200" dirty="0">
                <a:solidFill>
                  <a:srgbClr val="1F295C"/>
                </a:solidFill>
              </a:rPr>
              <a:t>eating primary consumers, such as tadpoles, mosquitoes and other insect larvae</a:t>
            </a:r>
            <a:endParaRPr lang="en-US" sz="3200" dirty="0" smtClean="0">
              <a:solidFill>
                <a:srgbClr val="1F295C"/>
              </a:solidFill>
            </a:endParaRPr>
          </a:p>
          <a:p>
            <a:pPr marL="514350" indent="-514350">
              <a:buFont typeface="Arial" panose="020B0604020202020204" pitchFamily="34" charset="0"/>
              <a:buChar char="•"/>
            </a:pPr>
            <a:r>
              <a:rPr lang="en-US" sz="3200" dirty="0" smtClean="0">
                <a:solidFill>
                  <a:srgbClr val="1F295C"/>
                </a:solidFill>
              </a:rPr>
              <a:t>Example</a:t>
            </a:r>
            <a:r>
              <a:rPr lang="en-US" sz="3200" dirty="0">
                <a:solidFill>
                  <a:srgbClr val="1F295C"/>
                </a:solidFill>
              </a:rPr>
              <a:t>: dragonflies, water scorpions, predaceous diving beetles, and damselflies</a:t>
            </a: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1000" dirty="0">
              <a:solidFill>
                <a:srgbClr val="1F295C"/>
              </a:solidFill>
            </a:endParaRPr>
          </a:p>
        </p:txBody>
      </p:sp>
      <p:pic>
        <p:nvPicPr>
          <p:cNvPr id="4" name="Picture 3"/>
          <p:cNvPicPr>
            <a:picLocks noChangeAspect="1"/>
          </p:cNvPicPr>
          <p:nvPr/>
        </p:nvPicPr>
        <p:blipFill>
          <a:blip r:embed="rId3"/>
          <a:stretch>
            <a:fillRect/>
          </a:stretch>
        </p:blipFill>
        <p:spPr>
          <a:xfrm>
            <a:off x="6765608" y="558220"/>
            <a:ext cx="2112132" cy="2942220"/>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rotWithShape="1">
          <a:blip r:embed="rId4">
            <a:extLst>
              <a:ext uri="{28A0092B-C50C-407E-A947-70E740481C1C}">
                <a14:useLocalDpi xmlns:a14="http://schemas.microsoft.com/office/drawing/2010/main" val="0"/>
              </a:ext>
            </a:extLst>
          </a:blip>
          <a:srcRect b="2728"/>
          <a:stretch/>
        </p:blipFill>
        <p:spPr>
          <a:xfrm>
            <a:off x="9494519" y="558220"/>
            <a:ext cx="2390640" cy="2942219"/>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5">
            <a:extLst>
              <a:ext uri="{BEBA8EAE-BF5A-486C-A8C5-ECC9F3942E4B}">
                <a14:imgProps xmlns:a14="http://schemas.microsoft.com/office/drawing/2010/main">
                  <a14:imgLayer r:embed="rId6">
                    <a14:imgEffect>
                      <a14:backgroundRemoval t="0" b="99698" l="457" r="100000"/>
                    </a14:imgEffect>
                  </a14:imgLayer>
                </a14:imgProps>
              </a:ext>
              <a:ext uri="{28A0092B-C50C-407E-A947-70E740481C1C}">
                <a14:useLocalDpi xmlns:a14="http://schemas.microsoft.com/office/drawing/2010/main" val="0"/>
              </a:ext>
            </a:extLst>
          </a:blip>
          <a:srcRect/>
          <a:stretch>
            <a:fillRect/>
          </a:stretch>
        </p:blipFill>
        <p:spPr bwMode="auto">
          <a:xfrm rot="17332222">
            <a:off x="9896073" y="3881316"/>
            <a:ext cx="1450735" cy="21180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7">
            <a:extLst>
              <a:ext uri="{BEBA8EAE-BF5A-486C-A8C5-ECC9F3942E4B}">
                <a14:imgProps xmlns:a14="http://schemas.microsoft.com/office/drawing/2010/main">
                  <a14:imgLayer r:embed="rId8">
                    <a14:imgEffect>
                      <a14:backgroundRemoval t="0" b="100000" l="0" r="96209">
                        <a14:foregroundMark x1="86730" y1="36042" x2="95261" y2="41696"/>
                      </a14:backgroundRemoval>
                    </a14:imgEffect>
                  </a14:imgLayer>
                </a14:imgProps>
              </a:ext>
              <a:ext uri="{28A0092B-C50C-407E-A947-70E740481C1C}">
                <a14:useLocalDpi xmlns:a14="http://schemas.microsoft.com/office/drawing/2010/main" val="0"/>
              </a:ext>
            </a:extLst>
          </a:blip>
          <a:srcRect/>
          <a:stretch>
            <a:fillRect/>
          </a:stretch>
        </p:blipFill>
        <p:spPr bwMode="auto">
          <a:xfrm rot="3992299">
            <a:off x="7559778" y="3969390"/>
            <a:ext cx="1295400" cy="178181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5"/>
          <p:cNvSpPr txBox="1">
            <a:spLocks noChangeArrowheads="1"/>
          </p:cNvSpPr>
          <p:nvPr/>
        </p:nvSpPr>
        <p:spPr bwMode="auto">
          <a:xfrm>
            <a:off x="5752802" y="2866987"/>
            <a:ext cx="568960" cy="10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805"/>
              </a:lnSpc>
              <a:spcBef>
                <a:spcPts val="0"/>
              </a:spcBef>
              <a:spcAft>
                <a:spcPts val="0"/>
              </a:spcAft>
            </a:pPr>
            <a:r>
              <a:rPr lang="en-US" sz="800" b="1" spc="-10" dirty="0">
                <a:effectLst/>
                <a:latin typeface="Times New Roman" panose="02020603050405020304" pitchFamily="18" charset="0"/>
                <a:ea typeface="Calibri" panose="020F0502020204030204" pitchFamily="34" charset="0"/>
                <a:cs typeface="Times New Roman" panose="02020603050405020304" pitchFamily="18" charset="0"/>
              </a:rPr>
              <a:t>Nymph</a:t>
            </a:r>
            <a:r>
              <a:rPr lang="en-US" sz="8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 b="1" spc="-5" dirty="0">
                <a:effectLst/>
                <a:latin typeface="Times New Roman" panose="02020603050405020304" pitchFamily="18" charset="0"/>
                <a:ea typeface="Calibri" panose="020F0502020204030204" pitchFamily="34" charset="0"/>
                <a:cs typeface="Times New Roman" panose="02020603050405020304" pitchFamily="18" charset="0"/>
              </a:rPr>
              <a:t>stage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7269736" y="3131107"/>
            <a:ext cx="1608004" cy="369332"/>
          </a:xfrm>
          <a:prstGeom prst="rect">
            <a:avLst/>
          </a:prstGeom>
        </p:spPr>
        <p:txBody>
          <a:bodyPr wrap="none">
            <a:spAutoFit/>
          </a:bodyPr>
          <a:lstStyle/>
          <a:p>
            <a:r>
              <a:rPr lang="en-US" dirty="0" smtClean="0"/>
              <a:t>Water scorpion</a:t>
            </a:r>
            <a:endParaRPr lang="en-US" dirty="0"/>
          </a:p>
        </p:txBody>
      </p:sp>
      <p:sp>
        <p:nvSpPr>
          <p:cNvPr id="11" name="Rectangle 10"/>
          <p:cNvSpPr/>
          <p:nvPr/>
        </p:nvSpPr>
        <p:spPr>
          <a:xfrm>
            <a:off x="9494519" y="558220"/>
            <a:ext cx="1873841" cy="663990"/>
          </a:xfrm>
          <a:prstGeom prst="rect">
            <a:avLst/>
          </a:prstGeom>
        </p:spPr>
        <p:txBody>
          <a:bodyPr wrap="square">
            <a:spAutoFit/>
          </a:bodyPr>
          <a:lstStyle/>
          <a:p>
            <a:r>
              <a:rPr lang="en-US" dirty="0" smtClean="0"/>
              <a:t>Predaceous diving beetle</a:t>
            </a:r>
            <a:endParaRPr lang="en-US" dirty="0"/>
          </a:p>
        </p:txBody>
      </p:sp>
      <p:sp>
        <p:nvSpPr>
          <p:cNvPr id="12" name="Rectangle 11"/>
          <p:cNvSpPr/>
          <p:nvPr/>
        </p:nvSpPr>
        <p:spPr>
          <a:xfrm>
            <a:off x="7403476" y="3843420"/>
            <a:ext cx="1793311" cy="369332"/>
          </a:xfrm>
          <a:prstGeom prst="rect">
            <a:avLst/>
          </a:prstGeom>
        </p:spPr>
        <p:txBody>
          <a:bodyPr wrap="none">
            <a:spAutoFit/>
          </a:bodyPr>
          <a:lstStyle/>
          <a:p>
            <a:r>
              <a:rPr lang="en-US" dirty="0" smtClean="0"/>
              <a:t>Dragonfly nymph</a:t>
            </a:r>
            <a:endParaRPr lang="en-US" dirty="0"/>
          </a:p>
        </p:txBody>
      </p:sp>
      <p:sp>
        <p:nvSpPr>
          <p:cNvPr id="13" name="Rectangle 12"/>
          <p:cNvSpPr/>
          <p:nvPr/>
        </p:nvSpPr>
        <p:spPr>
          <a:xfrm>
            <a:off x="9597887" y="3827238"/>
            <a:ext cx="1810624" cy="369332"/>
          </a:xfrm>
          <a:prstGeom prst="rect">
            <a:avLst/>
          </a:prstGeom>
        </p:spPr>
        <p:txBody>
          <a:bodyPr wrap="none">
            <a:spAutoFit/>
          </a:bodyPr>
          <a:lstStyle/>
          <a:p>
            <a:r>
              <a:rPr lang="en-US" dirty="0" smtClean="0"/>
              <a:t>Damselfly nymph</a:t>
            </a:r>
            <a:endParaRPr lang="en-US" dirty="0"/>
          </a:p>
        </p:txBody>
      </p:sp>
    </p:spTree>
    <p:extLst>
      <p:ext uri="{BB962C8B-B14F-4D97-AF65-F5344CB8AC3E}">
        <p14:creationId xmlns:p14="http://schemas.microsoft.com/office/powerpoint/2010/main" val="153796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2192000" cy="958647"/>
          </a:xfrm>
        </p:spPr>
        <p:txBody>
          <a:bodyPr>
            <a:noAutofit/>
          </a:bodyPr>
          <a:lstStyle/>
          <a:p>
            <a:pPr>
              <a:tabLst>
                <a:tab pos="5197475" algn="l"/>
              </a:tabLst>
            </a:pPr>
            <a:r>
              <a:rPr lang="en-US" sz="8800" b="1" dirty="0" smtClean="0">
                <a:solidFill>
                  <a:srgbClr val="719B2D"/>
                </a:solidFill>
                <a:effectLst>
                  <a:outerShdw blurRad="38100" dist="38100" dir="2700000" algn="tl">
                    <a:srgbClr val="000000">
                      <a:alpha val="43137"/>
                    </a:srgbClr>
                  </a:outerShdw>
                </a:effectLst>
                <a:latin typeface="Pristina" panose="03060402040406080204" pitchFamily="66" charset="0"/>
              </a:rPr>
              <a:t>Let’s Look at the Data!</a:t>
            </a:r>
            <a:endParaRPr lang="en-US" sz="8800" b="1" dirty="0">
              <a:solidFill>
                <a:srgbClr val="719B2D"/>
              </a:solidFill>
              <a:effectLst>
                <a:outerShdw blurRad="38100" dist="38100" dir="2700000" algn="tl">
                  <a:srgbClr val="000000">
                    <a:alpha val="43137"/>
                  </a:srgbClr>
                </a:outerShdw>
              </a:effectLst>
              <a:latin typeface="Pristina" panose="03060402040406080204" pitchFamily="66" charset="0"/>
            </a:endParaRPr>
          </a:p>
        </p:txBody>
      </p:sp>
      <p:sp>
        <p:nvSpPr>
          <p:cNvPr id="7"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7056953" y="1738843"/>
            <a:ext cx="4919147" cy="2568490"/>
          </a:xfrm>
        </p:spPr>
        <p:txBody>
          <a:bodyPr>
            <a:normAutofit/>
          </a:bodyPr>
          <a:lstStyle/>
          <a:p>
            <a:pPr marL="457200" indent="-457200">
              <a:buFont typeface="Arial" panose="020B0604020202020204" pitchFamily="34" charset="0"/>
              <a:buChar char="•"/>
            </a:pPr>
            <a:r>
              <a:rPr lang="en-US" sz="3200" dirty="0" smtClean="0">
                <a:solidFill>
                  <a:srgbClr val="1F295C"/>
                </a:solidFill>
              </a:rPr>
              <a:t>Get into your groups</a:t>
            </a:r>
          </a:p>
          <a:p>
            <a:pPr marL="457200" indent="-457200">
              <a:buFont typeface="Arial" panose="020B0604020202020204" pitchFamily="34" charset="0"/>
              <a:buChar char="•"/>
            </a:pPr>
            <a:r>
              <a:rPr lang="en-US" sz="3200" dirty="0" smtClean="0">
                <a:solidFill>
                  <a:srgbClr val="1F295C"/>
                </a:solidFill>
              </a:rPr>
              <a:t>Work as a team to complete the </a:t>
            </a:r>
            <a:r>
              <a:rPr lang="en-US" sz="3200" dirty="0" smtClean="0">
                <a:solidFill>
                  <a:srgbClr val="1F295C"/>
                </a:solidFill>
              </a:rPr>
              <a:t>worksheet and graph the data</a:t>
            </a:r>
          </a:p>
          <a:p>
            <a:pPr marL="457200" indent="-457200">
              <a:buFont typeface="Arial" panose="020B0604020202020204" pitchFamily="34" charset="0"/>
              <a:buChar char="•"/>
            </a:pPr>
            <a:endParaRPr lang="en-US" sz="1000" dirty="0">
              <a:solidFill>
                <a:srgbClr val="1F295C"/>
              </a:solidFill>
            </a:endParaRPr>
          </a:p>
        </p:txBody>
      </p:sp>
      <p:pic>
        <p:nvPicPr>
          <p:cNvPr id="8" name="Picture 7"/>
          <p:cNvPicPr>
            <a:picLocks noChangeAspect="1"/>
          </p:cNvPicPr>
          <p:nvPr/>
        </p:nvPicPr>
        <p:blipFill>
          <a:blip r:embed="rId3"/>
          <a:stretch>
            <a:fillRect/>
          </a:stretch>
        </p:blipFill>
        <p:spPr>
          <a:xfrm rot="360606">
            <a:off x="3236705" y="1903189"/>
            <a:ext cx="3376769" cy="45243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rot="20973588">
            <a:off x="761224" y="1868731"/>
            <a:ext cx="3495675" cy="45932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005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BEBA8EAE-BF5A-486C-A8C5-ECC9F3942E4B}">
                <a14:imgProps xmlns:a14="http://schemas.microsoft.com/office/drawing/2010/main">
                  <a14:imgLayer r:embed="rId3">
                    <a14:imgEffect>
                      <a14:backgroundRemoval t="0" b="100000" l="0" r="100000">
                        <a14:foregroundMark x1="5730" y1="7326" x2="99596" y2="7712"/>
                        <a14:foregroundMark x1="4197" y1="86118" x2="5973" y2="4499"/>
                        <a14:foregroundMark x1="4520" y1="88689" x2="97094" y2="87404"/>
                        <a14:foregroundMark x1="44229" y1="91774" x2="47700" y2="91774"/>
                        <a14:foregroundMark x1="78450" y1="88817" x2="97498" y2="88303"/>
                        <a14:foregroundMark x1="96852" y1="87532" x2="97982" y2="87532"/>
                        <a14:backgroundMark x1="74496" y1="98972" x2="78289" y2="93316"/>
                        <a14:backgroundMark x1="78128" y1="94216" x2="85472" y2="92288"/>
                        <a14:backgroundMark x1="85149" y1="93316" x2="90395" y2="93059"/>
                        <a14:backgroundMark x1="89508" y1="92416" x2="98870" y2="95116"/>
                      </a14:backgroundRemoval>
                    </a14:imgEffect>
                  </a14:imgLayer>
                </a14:imgProps>
              </a:ext>
            </a:extLst>
          </a:blip>
          <a:stretch>
            <a:fillRect/>
          </a:stretch>
        </p:blipFill>
        <p:spPr>
          <a:xfrm>
            <a:off x="1305024" y="292517"/>
            <a:ext cx="9467749" cy="5944654"/>
          </a:xfrm>
          <a:prstGeom prst="rect">
            <a:avLst/>
          </a:prstGeom>
        </p:spPr>
      </p:pic>
      <p:pic>
        <p:nvPicPr>
          <p:cNvPr id="5" name="Picture 4"/>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5730" y1="7326" x2="99596" y2="7712"/>
                        <a14:foregroundMark x1="4197" y1="86118" x2="5973" y2="4499"/>
                        <a14:foregroundMark x1="4520" y1="88689" x2="97094" y2="87404"/>
                        <a14:foregroundMark x1="44229" y1="91774" x2="47700" y2="91774"/>
                        <a14:foregroundMark x1="78450" y1="88817" x2="97498" y2="88303"/>
                        <a14:foregroundMark x1="96852" y1="87532" x2="97982" y2="87532"/>
                        <a14:backgroundMark x1="74496" y1="98972" x2="78289" y2="93316"/>
                        <a14:backgroundMark x1="78128" y1="94216" x2="85472" y2="92288"/>
                        <a14:backgroundMark x1="85149" y1="93316" x2="90395" y2="93059"/>
                        <a14:backgroundMark x1="89508" y1="92416" x2="98870" y2="95116"/>
                      </a14:backgroundRemoval>
                    </a14:imgEffect>
                  </a14:imgLayer>
                </a14:imgProps>
              </a:ext>
            </a:extLst>
          </a:blip>
          <a:srcRect l="-568" t="27003" r="98331" b="32356"/>
          <a:stretch/>
        </p:blipFill>
        <p:spPr>
          <a:xfrm>
            <a:off x="1109712" y="644890"/>
            <a:ext cx="390624" cy="4456660"/>
          </a:xfrm>
          <a:prstGeom prst="rect">
            <a:avLst/>
          </a:prstGeom>
        </p:spPr>
      </p:pic>
    </p:spTree>
    <p:extLst>
      <p:ext uri="{BB962C8B-B14F-4D97-AF65-F5344CB8AC3E}">
        <p14:creationId xmlns:p14="http://schemas.microsoft.com/office/powerpoint/2010/main" val="422075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3157860" cy="958647"/>
          </a:xfrm>
        </p:spPr>
        <p:txBody>
          <a:bodyPr>
            <a:noAutofit/>
          </a:bodyPr>
          <a:lstStyle/>
          <a:p>
            <a:pPr>
              <a:tabLst>
                <a:tab pos="5197475" algn="l"/>
              </a:tabLst>
            </a:pPr>
            <a:r>
              <a:rPr lang="en-US" sz="8000" b="1" dirty="0" smtClean="0">
                <a:solidFill>
                  <a:srgbClr val="719B2D"/>
                </a:solidFill>
                <a:effectLst>
                  <a:outerShdw blurRad="38100" dist="38100" dir="2700000" algn="tl">
                    <a:srgbClr val="000000">
                      <a:alpha val="43137"/>
                    </a:srgbClr>
                  </a:outerShdw>
                </a:effectLst>
                <a:latin typeface="Pristina" panose="03060402040406080204" pitchFamily="66" charset="0"/>
              </a:rPr>
              <a:t>Wildlife on the Historic Kissimmee</a:t>
            </a:r>
            <a:endParaRPr lang="en-US" sz="8000" b="1" dirty="0">
              <a:solidFill>
                <a:srgbClr val="719B2D"/>
              </a:solidFill>
              <a:effectLst>
                <a:outerShdw blurRad="38100" dist="38100" dir="2700000" algn="tl">
                  <a:srgbClr val="000000">
                    <a:alpha val="43137"/>
                  </a:srgbClr>
                </a:outerShdw>
              </a:effectLst>
              <a:latin typeface="Pristina" panose="03060402040406080204" pitchFamily="66" charset="0"/>
            </a:endParaRPr>
          </a:p>
        </p:txBody>
      </p:sp>
      <p:pic>
        <p:nvPicPr>
          <p:cNvPr id="3" name="Picture 6" descr="https://upload.wikimedia.org/wikipedia/commons/thumb/9/91/Merritt_island-0480.jpg/1920px-Merritt_island-0480.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687053" y="1674450"/>
            <a:ext cx="5080460" cy="22862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WoodStorkWhole.JPG"/>
          <p:cNvPicPr>
            <a:picLocks noChangeAspect="1" noChangeArrowheads="1"/>
          </p:cNvPicPr>
          <p:nvPr/>
        </p:nvPicPr>
        <p:blipFill rotWithShape="1">
          <a:blip r:embed="rId4">
            <a:extLst>
              <a:ext uri="{28A0092B-C50C-407E-A947-70E740481C1C}">
                <a14:useLocalDpi xmlns:a14="http://schemas.microsoft.com/office/drawing/2010/main" val="0"/>
              </a:ext>
            </a:extLst>
          </a:blip>
          <a:srcRect l="11892" r="15539"/>
          <a:stretch/>
        </p:blipFill>
        <p:spPr bwMode="auto">
          <a:xfrm>
            <a:off x="160125" y="1676965"/>
            <a:ext cx="2342261" cy="26382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GBHfish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25" y="4443296"/>
            <a:ext cx="3345668" cy="22862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7470" y="3208063"/>
            <a:ext cx="1612969" cy="954107"/>
          </a:xfrm>
          <a:prstGeom prst="rect">
            <a:avLst/>
          </a:prstGeom>
          <a:noFill/>
        </p:spPr>
        <p:txBody>
          <a:bodyPr wrap="square" rtlCol="0">
            <a:spAutoFit/>
          </a:bodyPr>
          <a:lstStyle/>
          <a:p>
            <a:r>
              <a:rPr lang="en-US" sz="2800" i="1" dirty="0" smtClean="0">
                <a:solidFill>
                  <a:schemeClr val="bg1"/>
                </a:solidFill>
              </a:rPr>
              <a:t>Wood Stork</a:t>
            </a:r>
            <a:endParaRPr lang="en-US" sz="2800" i="1" dirty="0">
              <a:solidFill>
                <a:schemeClr val="bg1"/>
              </a:solidFill>
            </a:endParaRPr>
          </a:p>
        </p:txBody>
      </p:sp>
      <p:sp>
        <p:nvSpPr>
          <p:cNvPr id="7" name="TextBox 6"/>
          <p:cNvSpPr txBox="1"/>
          <p:nvPr/>
        </p:nvSpPr>
        <p:spPr>
          <a:xfrm>
            <a:off x="2687053" y="3437437"/>
            <a:ext cx="3200537" cy="523220"/>
          </a:xfrm>
          <a:prstGeom prst="rect">
            <a:avLst/>
          </a:prstGeom>
          <a:noFill/>
        </p:spPr>
        <p:txBody>
          <a:bodyPr wrap="square" rtlCol="0">
            <a:spAutoFit/>
          </a:bodyPr>
          <a:lstStyle/>
          <a:p>
            <a:r>
              <a:rPr lang="en-US" sz="2800" i="1" dirty="0" smtClean="0">
                <a:solidFill>
                  <a:schemeClr val="bg1"/>
                </a:solidFill>
              </a:rPr>
              <a:t>Roseate Spoonbills</a:t>
            </a:r>
            <a:endParaRPr lang="en-US" sz="2800" i="1" dirty="0">
              <a:solidFill>
                <a:schemeClr val="bg1"/>
              </a:solidFill>
            </a:endParaRPr>
          </a:p>
        </p:txBody>
      </p:sp>
      <p:sp>
        <p:nvSpPr>
          <p:cNvPr id="8" name="TextBox 7"/>
          <p:cNvSpPr txBox="1"/>
          <p:nvPr/>
        </p:nvSpPr>
        <p:spPr>
          <a:xfrm>
            <a:off x="1771858" y="4410172"/>
            <a:ext cx="1733935" cy="954107"/>
          </a:xfrm>
          <a:prstGeom prst="rect">
            <a:avLst/>
          </a:prstGeom>
          <a:noFill/>
        </p:spPr>
        <p:txBody>
          <a:bodyPr wrap="square" rtlCol="0">
            <a:spAutoFit/>
          </a:bodyPr>
          <a:lstStyle/>
          <a:p>
            <a:pPr algn="r"/>
            <a:r>
              <a:rPr lang="en-US" sz="2800" i="1" dirty="0" smtClean="0">
                <a:solidFill>
                  <a:schemeClr val="bg1"/>
                </a:solidFill>
                <a:effectLst>
                  <a:outerShdw blurRad="38100" dist="38100" dir="2700000" algn="tl">
                    <a:srgbClr val="000000">
                      <a:alpha val="43137"/>
                    </a:srgbClr>
                  </a:outerShdw>
                </a:effectLst>
              </a:rPr>
              <a:t>Great Blue Heron</a:t>
            </a:r>
            <a:endParaRPr lang="en-US" sz="2800" i="1"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9731" y="4104546"/>
            <a:ext cx="3688092" cy="262495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3952" y="2066335"/>
            <a:ext cx="4035874" cy="2933176"/>
          </a:xfrm>
          <a:prstGeom prst="rect">
            <a:avLst/>
          </a:prstGeom>
        </p:spPr>
      </p:pic>
      <p:sp>
        <p:nvSpPr>
          <p:cNvPr id="11" name="TextBox 10"/>
          <p:cNvSpPr txBox="1"/>
          <p:nvPr/>
        </p:nvSpPr>
        <p:spPr>
          <a:xfrm>
            <a:off x="3896170" y="4089300"/>
            <a:ext cx="3419030" cy="523220"/>
          </a:xfrm>
          <a:prstGeom prst="rect">
            <a:avLst/>
          </a:prstGeom>
          <a:noFill/>
        </p:spPr>
        <p:txBody>
          <a:bodyPr wrap="square" rtlCol="0">
            <a:spAutoFit/>
          </a:bodyPr>
          <a:lstStyle/>
          <a:p>
            <a:pPr algn="r"/>
            <a:r>
              <a:rPr lang="en-US" sz="2800" i="1" dirty="0" smtClean="0">
                <a:solidFill>
                  <a:schemeClr val="bg1"/>
                </a:solidFill>
                <a:effectLst>
                  <a:outerShdw blurRad="38100" dist="38100" dir="2700000" algn="tl">
                    <a:srgbClr val="000000">
                      <a:alpha val="43137"/>
                    </a:srgbClr>
                  </a:outerShdw>
                </a:effectLst>
              </a:rPr>
              <a:t>Large mouth Bass</a:t>
            </a:r>
            <a:endParaRPr lang="en-US" sz="2800" i="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10081880" y="2025918"/>
            <a:ext cx="1733935" cy="523220"/>
          </a:xfrm>
          <a:prstGeom prst="rect">
            <a:avLst/>
          </a:prstGeom>
          <a:noFill/>
        </p:spPr>
        <p:txBody>
          <a:bodyPr wrap="square" rtlCol="0">
            <a:spAutoFit/>
          </a:bodyPr>
          <a:lstStyle/>
          <a:p>
            <a:pPr algn="r"/>
            <a:r>
              <a:rPr lang="en-US" sz="2800" i="1" dirty="0" smtClean="0">
                <a:solidFill>
                  <a:schemeClr val="bg1"/>
                </a:solidFill>
                <a:effectLst>
                  <a:outerShdw blurRad="38100" dist="38100" dir="2700000" algn="tl">
                    <a:srgbClr val="000000">
                      <a:alpha val="43137"/>
                    </a:srgbClr>
                  </a:outerShdw>
                </a:effectLst>
              </a:rPr>
              <a:t>Pig frog</a:t>
            </a:r>
            <a:endParaRPr lang="en-US" sz="28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714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3157860" cy="958647"/>
          </a:xfrm>
        </p:spPr>
        <p:txBody>
          <a:bodyPr>
            <a:noAutofit/>
          </a:bodyPr>
          <a:lstStyle/>
          <a:p>
            <a:pPr>
              <a:tabLst>
                <a:tab pos="5197475" algn="l"/>
              </a:tabLst>
            </a:pPr>
            <a:r>
              <a:rPr lang="en-US" sz="8000" b="1" dirty="0" smtClean="0">
                <a:solidFill>
                  <a:srgbClr val="719B2D"/>
                </a:solidFill>
                <a:effectLst>
                  <a:outerShdw blurRad="38100" dist="38100" dir="2700000" algn="tl">
                    <a:srgbClr val="000000">
                      <a:alpha val="43137"/>
                    </a:srgbClr>
                  </a:outerShdw>
                </a:effectLst>
                <a:latin typeface="Pristina" panose="03060402040406080204" pitchFamily="66" charset="0"/>
              </a:rPr>
              <a:t>Changes after Channelization</a:t>
            </a:r>
            <a:endParaRPr lang="en-US" sz="8000" b="1" dirty="0">
              <a:solidFill>
                <a:srgbClr val="719B2D"/>
              </a:solidFill>
              <a:effectLst>
                <a:outerShdw blurRad="38100" dist="38100" dir="2700000" algn="tl">
                  <a:srgbClr val="000000">
                    <a:alpha val="43137"/>
                  </a:srgbClr>
                </a:outerShdw>
              </a:effectLst>
              <a:latin typeface="Pristina" panose="03060402040406080204" pitchFamily="66" charset="0"/>
            </a:endParaRPr>
          </a:p>
        </p:txBody>
      </p:sp>
      <p:pic>
        <p:nvPicPr>
          <p:cNvPr id="1026" name="Picture 2" descr="Kissimmee River canal s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41" y="1970647"/>
            <a:ext cx="7185513" cy="4220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4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3157860" cy="958647"/>
          </a:xfrm>
        </p:spPr>
        <p:txBody>
          <a:bodyPr>
            <a:noAutofit/>
          </a:bodyPr>
          <a:lstStyle/>
          <a:p>
            <a:pPr>
              <a:tabLst>
                <a:tab pos="5197475" algn="l"/>
              </a:tabLst>
            </a:pPr>
            <a:r>
              <a:rPr lang="en-US" sz="8000" b="1" dirty="0" smtClean="0">
                <a:solidFill>
                  <a:srgbClr val="719B2D"/>
                </a:solidFill>
                <a:effectLst>
                  <a:outerShdw blurRad="38100" dist="38100" dir="2700000" algn="tl">
                    <a:srgbClr val="000000">
                      <a:alpha val="43137"/>
                    </a:srgbClr>
                  </a:outerShdw>
                </a:effectLst>
                <a:latin typeface="Pristina" panose="03060402040406080204" pitchFamily="66" charset="0"/>
              </a:rPr>
              <a:t>The Return of Aquatic Invertebrates</a:t>
            </a:r>
            <a:endParaRPr lang="en-US" sz="8000" b="1" dirty="0">
              <a:solidFill>
                <a:srgbClr val="719B2D"/>
              </a:solidFill>
              <a:effectLst>
                <a:outerShdw blurRad="38100" dist="38100" dir="2700000" algn="tl">
                  <a:srgbClr val="000000">
                    <a:alpha val="43137"/>
                  </a:srgbClr>
                </a:outerShdw>
              </a:effectLst>
              <a:latin typeface="Pristina" panose="03060402040406080204" pitchFamily="66" charset="0"/>
            </a:endParaRP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l="13837" r="14075"/>
          <a:stretch/>
        </p:blipFill>
        <p:spPr>
          <a:xfrm>
            <a:off x="464695" y="2109032"/>
            <a:ext cx="4721902" cy="436671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hqprint">
            <a:extLst>
              <a:ext uri="{28A0092B-C50C-407E-A947-70E740481C1C}">
                <a14:useLocalDpi xmlns:a14="http://schemas.microsoft.com/office/drawing/2010/main" val="0"/>
              </a:ext>
            </a:extLst>
          </a:blip>
          <a:srcRect t="14179" b="8646"/>
          <a:stretch/>
        </p:blipFill>
        <p:spPr>
          <a:xfrm>
            <a:off x="5546360" y="1978687"/>
            <a:ext cx="6377349" cy="36111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774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3157860" cy="958647"/>
          </a:xfrm>
        </p:spPr>
        <p:txBody>
          <a:bodyPr>
            <a:noAutofit/>
          </a:bodyPr>
          <a:lstStyle/>
          <a:p>
            <a:pPr>
              <a:tabLst>
                <a:tab pos="5197475" algn="l"/>
              </a:tabLst>
            </a:pPr>
            <a:r>
              <a:rPr lang="en-US" sz="8000" b="1" dirty="0" smtClean="0">
                <a:solidFill>
                  <a:srgbClr val="719B2D"/>
                </a:solidFill>
                <a:effectLst>
                  <a:outerShdw blurRad="38100" dist="38100" dir="2700000" algn="tl">
                    <a:srgbClr val="000000">
                      <a:alpha val="43137"/>
                    </a:srgbClr>
                  </a:outerShdw>
                </a:effectLst>
                <a:latin typeface="Pristina" panose="03060402040406080204" pitchFamily="66" charset="0"/>
              </a:rPr>
              <a:t>Functional Feeding Groups</a:t>
            </a:r>
            <a:endParaRPr lang="en-US" sz="8000" b="1" dirty="0">
              <a:solidFill>
                <a:srgbClr val="719B2D"/>
              </a:solidFill>
              <a:effectLst>
                <a:outerShdw blurRad="38100" dist="38100" dir="2700000" algn="tl">
                  <a:srgbClr val="000000">
                    <a:alpha val="43137"/>
                  </a:srgbClr>
                </a:outerShdw>
              </a:effectLst>
              <a:latin typeface="Pristina" panose="03060402040406080204" pitchFamily="66" charset="0"/>
            </a:endParaRPr>
          </a:p>
        </p:txBody>
      </p:sp>
      <p:sp>
        <p:nvSpPr>
          <p:cNvPr id="3"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2096654" y="1992126"/>
            <a:ext cx="7427356" cy="4196257"/>
          </a:xfrm>
        </p:spPr>
        <p:txBody>
          <a:bodyPr>
            <a:normAutofit/>
          </a:bodyPr>
          <a:lstStyle/>
          <a:p>
            <a:r>
              <a:rPr lang="en-US" sz="3200" dirty="0" smtClean="0">
                <a:solidFill>
                  <a:srgbClr val="1F295C"/>
                </a:solidFill>
              </a:rPr>
              <a:t>The 6 main groups are:</a:t>
            </a:r>
          </a:p>
          <a:p>
            <a:pPr marL="514350" indent="-514350">
              <a:buFont typeface="+mj-lt"/>
              <a:buAutoNum type="arabicPeriod"/>
            </a:pPr>
            <a:r>
              <a:rPr lang="en-US" sz="3200" dirty="0">
                <a:solidFill>
                  <a:srgbClr val="1F295C"/>
                </a:solidFill>
              </a:rPr>
              <a:t>Shredders </a:t>
            </a:r>
          </a:p>
          <a:p>
            <a:pPr marL="514350" indent="-514350">
              <a:buFont typeface="+mj-lt"/>
              <a:buAutoNum type="arabicPeriod"/>
            </a:pPr>
            <a:r>
              <a:rPr lang="en-US" sz="3200" dirty="0">
                <a:solidFill>
                  <a:srgbClr val="1F295C"/>
                </a:solidFill>
              </a:rPr>
              <a:t>Grazers/scrapers </a:t>
            </a:r>
          </a:p>
          <a:p>
            <a:pPr marL="514350" indent="-514350">
              <a:buFont typeface="+mj-lt"/>
              <a:buAutoNum type="arabicPeriod"/>
            </a:pPr>
            <a:r>
              <a:rPr lang="en-US" sz="3200" dirty="0">
                <a:solidFill>
                  <a:srgbClr val="1F295C"/>
                </a:solidFill>
              </a:rPr>
              <a:t>Gathering collectors </a:t>
            </a:r>
          </a:p>
          <a:p>
            <a:pPr marL="514350" indent="-514350">
              <a:buFont typeface="+mj-lt"/>
              <a:buAutoNum type="arabicPeriod"/>
            </a:pPr>
            <a:r>
              <a:rPr lang="en-US" sz="3200" dirty="0">
                <a:solidFill>
                  <a:srgbClr val="1F295C"/>
                </a:solidFill>
              </a:rPr>
              <a:t>Filtering </a:t>
            </a:r>
            <a:r>
              <a:rPr lang="en-US" sz="3200" dirty="0" smtClean="0">
                <a:solidFill>
                  <a:srgbClr val="1F295C"/>
                </a:solidFill>
              </a:rPr>
              <a:t>collectors</a:t>
            </a:r>
          </a:p>
          <a:p>
            <a:pPr marL="514350" indent="-514350">
              <a:buFont typeface="+mj-lt"/>
              <a:buAutoNum type="arabicPeriod"/>
            </a:pPr>
            <a:r>
              <a:rPr lang="en-US" sz="3200" dirty="0" smtClean="0">
                <a:solidFill>
                  <a:srgbClr val="1F295C"/>
                </a:solidFill>
              </a:rPr>
              <a:t>Herbivore </a:t>
            </a:r>
            <a:r>
              <a:rPr lang="en-US" sz="3200" dirty="0">
                <a:solidFill>
                  <a:srgbClr val="1F295C"/>
                </a:solidFill>
              </a:rPr>
              <a:t>piercers </a:t>
            </a:r>
            <a:endParaRPr lang="en-US" sz="3200" dirty="0" smtClean="0">
              <a:solidFill>
                <a:srgbClr val="1F295C"/>
              </a:solidFill>
            </a:endParaRPr>
          </a:p>
          <a:p>
            <a:pPr marL="514350" indent="-514350">
              <a:buFont typeface="+mj-lt"/>
              <a:buAutoNum type="arabicPeriod"/>
            </a:pPr>
            <a:r>
              <a:rPr lang="en-US" sz="3200" dirty="0" smtClean="0">
                <a:solidFill>
                  <a:srgbClr val="1F295C"/>
                </a:solidFill>
              </a:rPr>
              <a:t>Predators</a:t>
            </a:r>
            <a:endParaRPr lang="en-US" sz="3200" dirty="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1000" dirty="0">
              <a:solidFill>
                <a:srgbClr val="1F295C"/>
              </a:solidFill>
            </a:endParaRPr>
          </a:p>
        </p:txBody>
      </p:sp>
    </p:spTree>
    <p:extLst>
      <p:ext uri="{BB962C8B-B14F-4D97-AF65-F5344CB8AC3E}">
        <p14:creationId xmlns:p14="http://schemas.microsoft.com/office/powerpoint/2010/main" val="137245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3157860" cy="958647"/>
          </a:xfrm>
        </p:spPr>
        <p:txBody>
          <a:bodyPr>
            <a:noAutofit/>
          </a:bodyPr>
          <a:lstStyle/>
          <a:p>
            <a:pPr>
              <a:tabLst>
                <a:tab pos="5197475" algn="l"/>
              </a:tabLst>
            </a:pPr>
            <a:r>
              <a:rPr lang="en-US" sz="8000" b="1" dirty="0">
                <a:solidFill>
                  <a:srgbClr val="719B2D"/>
                </a:solidFill>
                <a:effectLst>
                  <a:outerShdw blurRad="38100" dist="38100" dir="2700000" algn="tl">
                    <a:srgbClr val="000000">
                      <a:alpha val="43137"/>
                    </a:srgbClr>
                  </a:outerShdw>
                </a:effectLst>
                <a:latin typeface="Pristina" panose="03060402040406080204" pitchFamily="66" charset="0"/>
              </a:rPr>
              <a:t>Shredders</a:t>
            </a:r>
          </a:p>
        </p:txBody>
      </p:sp>
      <p:sp>
        <p:nvSpPr>
          <p:cNvPr id="3"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671615" y="2114624"/>
            <a:ext cx="5779289" cy="4196257"/>
          </a:xfrm>
        </p:spPr>
        <p:txBody>
          <a:bodyPr>
            <a:normAutofit/>
          </a:bodyPr>
          <a:lstStyle/>
          <a:p>
            <a:pPr marL="514350" indent="-514350">
              <a:buFont typeface="Arial" panose="020B0604020202020204" pitchFamily="34" charset="0"/>
              <a:buChar char="•"/>
            </a:pPr>
            <a:r>
              <a:rPr lang="en-US" sz="3200" dirty="0" smtClean="0">
                <a:solidFill>
                  <a:srgbClr val="1F295C"/>
                </a:solidFill>
              </a:rPr>
              <a:t>Feed </a:t>
            </a:r>
            <a:r>
              <a:rPr lang="en-US" sz="3200" dirty="0">
                <a:solidFill>
                  <a:srgbClr val="1F295C"/>
                </a:solidFill>
              </a:rPr>
              <a:t>on organic matter such as leaf or wood litter by shredding, chewing then digesting </a:t>
            </a:r>
            <a:endParaRPr lang="en-US" sz="3200" dirty="0" smtClean="0">
              <a:solidFill>
                <a:srgbClr val="1F295C"/>
              </a:solidFill>
            </a:endParaRPr>
          </a:p>
          <a:p>
            <a:pPr marL="514350" indent="-514350">
              <a:buFont typeface="Arial" panose="020B0604020202020204" pitchFamily="34" charset="0"/>
              <a:buChar char="•"/>
            </a:pPr>
            <a:r>
              <a:rPr lang="en-US" sz="3200" dirty="0" smtClean="0">
                <a:solidFill>
                  <a:srgbClr val="1F295C"/>
                </a:solidFill>
              </a:rPr>
              <a:t>Example: amphipod (aka scud)</a:t>
            </a:r>
            <a:endParaRPr lang="en-US" sz="3200" dirty="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1000" dirty="0">
              <a:solidFill>
                <a:srgbClr val="1F295C"/>
              </a:solidFill>
            </a:endParaRPr>
          </a:p>
        </p:txBody>
      </p:sp>
      <p:pic>
        <p:nvPicPr>
          <p:cNvPr id="4" name="Picture 4" descr="https://www.maine.gov/dep/water/monitoring/biomonitoring/images/images_current/scuds_amphipodonstem_nabs.jpg"/>
          <p:cNvPicPr>
            <a:picLocks noChangeAspect="1" noChangeArrowheads="1"/>
          </p:cNvPicPr>
          <p:nvPr/>
        </p:nvPicPr>
        <p:blipFill rotWithShape="1">
          <a:blip r:embed="rId3">
            <a:extLst>
              <a:ext uri="{28A0092B-C50C-407E-A947-70E740481C1C}">
                <a14:useLocalDpi xmlns:a14="http://schemas.microsoft.com/office/drawing/2010/main" val="0"/>
              </a:ext>
            </a:extLst>
          </a:blip>
          <a:srcRect l="28180" t="10545" r="22939" b="8300"/>
          <a:stretch/>
        </p:blipFill>
        <p:spPr bwMode="auto">
          <a:xfrm>
            <a:off x="7797017" y="1392784"/>
            <a:ext cx="3049912" cy="3379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Box 50"/>
          <p:cNvSpPr txBox="1">
            <a:spLocks noChangeArrowheads="1"/>
          </p:cNvSpPr>
          <p:nvPr/>
        </p:nvSpPr>
        <p:spPr bwMode="auto">
          <a:xfrm>
            <a:off x="11008578" y="1421521"/>
            <a:ext cx="177163" cy="33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a:lnSpc>
                <a:spcPts val="790"/>
              </a:lnSpc>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North American</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err="1">
                <a:effectLst/>
                <a:latin typeface="Calibri" panose="020F0502020204030204" pitchFamily="34" charset="0"/>
                <a:ea typeface="Calibri" panose="020F0502020204030204" pitchFamily="34" charset="0"/>
                <a:cs typeface="Times New Roman" panose="02020603050405020304" pitchFamily="18" charset="0"/>
              </a:rPr>
              <a:t>Benthological</a:t>
            </a:r>
            <a:r>
              <a:rPr lang="en-US" sz="12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Society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85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3157860" cy="958647"/>
          </a:xfrm>
        </p:spPr>
        <p:txBody>
          <a:bodyPr>
            <a:noAutofit/>
          </a:bodyPr>
          <a:lstStyle/>
          <a:p>
            <a:pPr>
              <a:tabLst>
                <a:tab pos="5197475" algn="l"/>
              </a:tabLst>
            </a:pPr>
            <a:r>
              <a:rPr lang="en-US" sz="8000" b="1" dirty="0">
                <a:solidFill>
                  <a:srgbClr val="719B2D"/>
                </a:solidFill>
                <a:effectLst>
                  <a:outerShdw blurRad="38100" dist="38100" dir="2700000" algn="tl">
                    <a:srgbClr val="000000">
                      <a:alpha val="43137"/>
                    </a:srgbClr>
                  </a:outerShdw>
                </a:effectLst>
                <a:latin typeface="Pristina" panose="03060402040406080204" pitchFamily="66" charset="0"/>
              </a:rPr>
              <a:t>Grazers/scrapers</a:t>
            </a:r>
          </a:p>
        </p:txBody>
      </p:sp>
      <p:sp>
        <p:nvSpPr>
          <p:cNvPr id="5"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684141" y="2452826"/>
            <a:ext cx="5779289" cy="4196257"/>
          </a:xfrm>
        </p:spPr>
        <p:txBody>
          <a:bodyPr>
            <a:normAutofit/>
          </a:bodyPr>
          <a:lstStyle/>
          <a:p>
            <a:pPr marL="514350" indent="-514350">
              <a:buFont typeface="Arial" panose="020B0604020202020204" pitchFamily="34" charset="0"/>
              <a:buChar char="•"/>
            </a:pPr>
            <a:r>
              <a:rPr lang="en-US" sz="3200" dirty="0">
                <a:solidFill>
                  <a:srgbClr val="1F295C"/>
                </a:solidFill>
              </a:rPr>
              <a:t>Feed </a:t>
            </a:r>
            <a:r>
              <a:rPr lang="en-US" sz="3200" dirty="0" smtClean="0">
                <a:solidFill>
                  <a:srgbClr val="1F295C"/>
                </a:solidFill>
              </a:rPr>
              <a:t>on </a:t>
            </a:r>
            <a:r>
              <a:rPr lang="en-US" sz="3200" dirty="0">
                <a:solidFill>
                  <a:srgbClr val="1F295C"/>
                </a:solidFill>
              </a:rPr>
              <a:t>algae on rocks and </a:t>
            </a:r>
            <a:r>
              <a:rPr lang="en-US" sz="3200" dirty="0" smtClean="0">
                <a:solidFill>
                  <a:srgbClr val="1F295C"/>
                </a:solidFill>
              </a:rPr>
              <a:t>plants</a:t>
            </a:r>
          </a:p>
          <a:p>
            <a:pPr marL="514350" indent="-514350">
              <a:buFont typeface="Arial" panose="020B0604020202020204" pitchFamily="34" charset="0"/>
              <a:buChar char="•"/>
            </a:pPr>
            <a:r>
              <a:rPr lang="en-US" sz="3200" dirty="0" smtClean="0">
                <a:solidFill>
                  <a:srgbClr val="1F295C"/>
                </a:solidFill>
              </a:rPr>
              <a:t>Example: apple snails</a:t>
            </a:r>
            <a:endParaRPr lang="en-US" sz="3200" dirty="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1000" dirty="0">
              <a:solidFill>
                <a:srgbClr val="1F295C"/>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832154" y="1738844"/>
            <a:ext cx="3617833" cy="3033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0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0" y="756447"/>
            <a:ext cx="13157860" cy="958647"/>
          </a:xfrm>
        </p:spPr>
        <p:txBody>
          <a:bodyPr>
            <a:noAutofit/>
          </a:bodyPr>
          <a:lstStyle/>
          <a:p>
            <a:pPr>
              <a:tabLst>
                <a:tab pos="5197475" algn="l"/>
              </a:tabLst>
            </a:pPr>
            <a:r>
              <a:rPr lang="en-US" sz="8000" b="1" dirty="0">
                <a:solidFill>
                  <a:srgbClr val="719B2D"/>
                </a:solidFill>
                <a:effectLst>
                  <a:outerShdw blurRad="38100" dist="38100" dir="2700000" algn="tl">
                    <a:srgbClr val="000000">
                      <a:alpha val="43137"/>
                    </a:srgbClr>
                  </a:outerShdw>
                </a:effectLst>
                <a:latin typeface="Pristina" panose="03060402040406080204" pitchFamily="66" charset="0"/>
              </a:rPr>
              <a:t>Gathering collectors </a:t>
            </a:r>
          </a:p>
        </p:txBody>
      </p:sp>
      <p:sp>
        <p:nvSpPr>
          <p:cNvPr id="3"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684141" y="2452826"/>
            <a:ext cx="5779289" cy="4196257"/>
          </a:xfrm>
        </p:spPr>
        <p:txBody>
          <a:bodyPr>
            <a:normAutofit/>
          </a:bodyPr>
          <a:lstStyle/>
          <a:p>
            <a:pPr marL="514350" indent="-514350">
              <a:buFont typeface="Arial" panose="020B0604020202020204" pitchFamily="34" charset="0"/>
              <a:buChar char="•"/>
            </a:pPr>
            <a:r>
              <a:rPr lang="en-US" sz="3200" dirty="0">
                <a:solidFill>
                  <a:srgbClr val="1F295C"/>
                </a:solidFill>
              </a:rPr>
              <a:t>Feed </a:t>
            </a:r>
            <a:r>
              <a:rPr lang="en-US" sz="3200" dirty="0" smtClean="0">
                <a:solidFill>
                  <a:srgbClr val="1F295C"/>
                </a:solidFill>
              </a:rPr>
              <a:t>by </a:t>
            </a:r>
            <a:r>
              <a:rPr lang="en-US" sz="3200" dirty="0">
                <a:solidFill>
                  <a:srgbClr val="1F295C"/>
                </a:solidFill>
              </a:rPr>
              <a:t>roaming and collecting deposits of organic matter from rocks </a:t>
            </a:r>
            <a:endParaRPr lang="en-US" sz="3200" dirty="0" smtClean="0">
              <a:solidFill>
                <a:srgbClr val="1F295C"/>
              </a:solidFill>
            </a:endParaRPr>
          </a:p>
          <a:p>
            <a:pPr marL="514350" indent="-514350">
              <a:buFont typeface="Arial" panose="020B0604020202020204" pitchFamily="34" charset="0"/>
              <a:buChar char="•"/>
            </a:pPr>
            <a:r>
              <a:rPr lang="en-US" sz="3200" dirty="0" smtClean="0">
                <a:solidFill>
                  <a:srgbClr val="1F295C"/>
                </a:solidFill>
              </a:rPr>
              <a:t>Examples</a:t>
            </a:r>
            <a:r>
              <a:rPr lang="en-US" sz="3200" dirty="0" smtClean="0">
                <a:solidFill>
                  <a:srgbClr val="1F295C"/>
                </a:solidFill>
              </a:rPr>
              <a:t>: </a:t>
            </a:r>
            <a:r>
              <a:rPr lang="en-US" sz="3200" dirty="0">
                <a:solidFill>
                  <a:srgbClr val="1F295C"/>
                </a:solidFill>
              </a:rPr>
              <a:t>grass shrimp, crayfish, non-biting midges and mayfly larvae</a:t>
            </a: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1000" dirty="0">
              <a:solidFill>
                <a:srgbClr val="1F295C"/>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372727" y="3347488"/>
            <a:ext cx="2262655" cy="1722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Box 16"/>
          <p:cNvSpPr txBox="1">
            <a:spLocks noChangeArrowheads="1"/>
          </p:cNvSpPr>
          <p:nvPr/>
        </p:nvSpPr>
        <p:spPr bwMode="auto">
          <a:xfrm>
            <a:off x="9642640" y="5426589"/>
            <a:ext cx="1580680" cy="18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690"/>
              </a:lnSpc>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C</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arlos</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a:t>
            </a:r>
            <a:r>
              <a:rPr lang="en-US" sz="12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de</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la</a:t>
            </a:r>
            <a:r>
              <a:rPr lang="en-US" sz="1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10" dirty="0" smtClean="0">
                <a:effectLst/>
                <a:latin typeface="Calibri" panose="020F0502020204030204" pitchFamily="34" charset="0"/>
                <a:ea typeface="Calibri" panose="020F0502020204030204" pitchFamily="34" charset="0"/>
                <a:cs typeface="Times New Roman" panose="02020603050405020304" pitchFamily="18" charset="0"/>
              </a:rPr>
              <a:t>Rosa (3)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617587" y="3006380"/>
            <a:ext cx="1433790" cy="369332"/>
          </a:xfrm>
          <a:prstGeom prst="rect">
            <a:avLst/>
          </a:prstGeom>
        </p:spPr>
        <p:txBody>
          <a:bodyPr wrap="none">
            <a:spAutoFit/>
          </a:bodyPr>
          <a:lstStyle/>
          <a:p>
            <a:r>
              <a:rPr lang="en-US" dirty="0">
                <a:solidFill>
                  <a:srgbClr val="1F295C"/>
                </a:solidFill>
              </a:rPr>
              <a:t>mayfly larvae</a:t>
            </a:r>
            <a:endParaRPr lang="en-US" dirty="0"/>
          </a:p>
        </p:txBody>
      </p:sp>
      <p:pic>
        <p:nvPicPr>
          <p:cNvPr id="7" name="Picture 6"/>
          <p:cNvPicPr/>
          <p:nvPr/>
        </p:nvPicPr>
        <p:blipFill rotWithShape="1">
          <a:blip r:embed="rId4">
            <a:extLst>
              <a:ext uri="{28A0092B-C50C-407E-A947-70E740481C1C}">
                <a14:useLocalDpi xmlns:a14="http://schemas.microsoft.com/office/drawing/2010/main" val="0"/>
              </a:ext>
            </a:extLst>
          </a:blip>
          <a:srcRect l="26588"/>
          <a:stretch/>
        </p:blipFill>
        <p:spPr bwMode="auto">
          <a:xfrm>
            <a:off x="7528460" y="3077575"/>
            <a:ext cx="1968264" cy="1491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8635195" y="4193557"/>
            <a:ext cx="766235" cy="369332"/>
          </a:xfrm>
          <a:prstGeom prst="rect">
            <a:avLst/>
          </a:prstGeom>
        </p:spPr>
        <p:txBody>
          <a:bodyPr wrap="none">
            <a:spAutoFit/>
          </a:bodyPr>
          <a:lstStyle/>
          <a:p>
            <a:r>
              <a:rPr lang="en-US" dirty="0" smtClean="0">
                <a:solidFill>
                  <a:schemeClr val="bg1"/>
                </a:solidFill>
              </a:rPr>
              <a:t>midge</a:t>
            </a:r>
            <a:endParaRPr lang="en-US" dirty="0">
              <a:solidFill>
                <a:schemeClr val="bg1"/>
              </a:solidFill>
            </a:endParaRPr>
          </a:p>
        </p:txBody>
      </p:sp>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7757431" y="1041861"/>
            <a:ext cx="3293946" cy="1826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7795697" y="2462861"/>
            <a:ext cx="1399807" cy="369332"/>
          </a:xfrm>
          <a:prstGeom prst="rect">
            <a:avLst/>
          </a:prstGeom>
        </p:spPr>
        <p:txBody>
          <a:bodyPr wrap="none">
            <a:spAutoFit/>
          </a:bodyPr>
          <a:lstStyle/>
          <a:p>
            <a:r>
              <a:rPr lang="en-US" dirty="0" smtClean="0">
                <a:solidFill>
                  <a:srgbClr val="1F295C"/>
                </a:solidFill>
              </a:rPr>
              <a:t>Grass shrimp</a:t>
            </a:r>
            <a:endParaRPr lang="en-US" dirty="0"/>
          </a:p>
        </p:txBody>
      </p:sp>
    </p:spTree>
    <p:extLst>
      <p:ext uri="{BB962C8B-B14F-4D97-AF65-F5344CB8AC3E}">
        <p14:creationId xmlns:p14="http://schemas.microsoft.com/office/powerpoint/2010/main" val="412328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A5671D-9DE8-43AB-A7CC-163DE2913BE0}"/>
              </a:ext>
            </a:extLst>
          </p:cNvPr>
          <p:cNvSpPr>
            <a:spLocks noGrp="1"/>
          </p:cNvSpPr>
          <p:nvPr>
            <p:ph type="title"/>
          </p:nvPr>
        </p:nvSpPr>
        <p:spPr>
          <a:xfrm>
            <a:off x="0" y="780197"/>
            <a:ext cx="13157860" cy="958647"/>
          </a:xfrm>
        </p:spPr>
        <p:txBody>
          <a:bodyPr>
            <a:noAutofit/>
          </a:bodyPr>
          <a:lstStyle/>
          <a:p>
            <a:pPr>
              <a:tabLst>
                <a:tab pos="5197475" algn="l"/>
              </a:tabLst>
            </a:pPr>
            <a:r>
              <a:rPr lang="en-US" sz="8000" b="1" dirty="0">
                <a:solidFill>
                  <a:srgbClr val="719B2D"/>
                </a:solidFill>
                <a:effectLst>
                  <a:outerShdw blurRad="38100" dist="38100" dir="2700000" algn="tl">
                    <a:srgbClr val="000000">
                      <a:alpha val="43137"/>
                    </a:srgbClr>
                  </a:outerShdw>
                </a:effectLst>
                <a:latin typeface="Pristina" panose="03060402040406080204" pitchFamily="66" charset="0"/>
              </a:rPr>
              <a:t>Filtering </a:t>
            </a:r>
            <a:r>
              <a:rPr lang="en-US" sz="8000" b="1" dirty="0" smtClean="0">
                <a:solidFill>
                  <a:srgbClr val="719B2D"/>
                </a:solidFill>
                <a:effectLst>
                  <a:outerShdw blurRad="38100" dist="38100" dir="2700000" algn="tl">
                    <a:srgbClr val="000000">
                      <a:alpha val="43137"/>
                    </a:srgbClr>
                  </a:outerShdw>
                </a:effectLst>
                <a:latin typeface="Pristina" panose="03060402040406080204" pitchFamily="66" charset="0"/>
              </a:rPr>
              <a:t>collectors</a:t>
            </a:r>
            <a:endParaRPr lang="en-US" sz="8000" b="1" dirty="0">
              <a:solidFill>
                <a:srgbClr val="719B2D"/>
              </a:solidFill>
              <a:effectLst>
                <a:outerShdw blurRad="38100" dist="38100" dir="2700000" algn="tl">
                  <a:srgbClr val="000000">
                    <a:alpha val="43137"/>
                  </a:srgbClr>
                </a:outerShdw>
              </a:effectLst>
              <a:latin typeface="Pristina" panose="03060402040406080204" pitchFamily="66" charset="0"/>
            </a:endParaRPr>
          </a:p>
        </p:txBody>
      </p:sp>
      <p:sp>
        <p:nvSpPr>
          <p:cNvPr id="3" name="Text Placeholder 1">
            <a:extLst>
              <a:ext uri="{FF2B5EF4-FFF2-40B4-BE49-F238E27FC236}">
                <a16:creationId xmlns:a16="http://schemas.microsoft.com/office/drawing/2014/main" id="{4F1C539A-4EB7-42C7-8398-51BA690D056D}"/>
              </a:ext>
            </a:extLst>
          </p:cNvPr>
          <p:cNvSpPr>
            <a:spLocks noGrp="1"/>
          </p:cNvSpPr>
          <p:nvPr>
            <p:ph type="body" idx="1"/>
          </p:nvPr>
        </p:nvSpPr>
        <p:spPr>
          <a:xfrm>
            <a:off x="684141" y="2452826"/>
            <a:ext cx="5779289" cy="4196257"/>
          </a:xfrm>
        </p:spPr>
        <p:txBody>
          <a:bodyPr>
            <a:normAutofit/>
          </a:bodyPr>
          <a:lstStyle/>
          <a:p>
            <a:pPr marL="514350" indent="-514350">
              <a:buFont typeface="Arial" panose="020B0604020202020204" pitchFamily="34" charset="0"/>
              <a:buChar char="•"/>
            </a:pPr>
            <a:r>
              <a:rPr lang="en-US" sz="3200" dirty="0">
                <a:solidFill>
                  <a:srgbClr val="1F295C"/>
                </a:solidFill>
              </a:rPr>
              <a:t>Feed </a:t>
            </a:r>
            <a:r>
              <a:rPr lang="en-US" sz="3200" dirty="0" smtClean="0">
                <a:solidFill>
                  <a:srgbClr val="1F295C"/>
                </a:solidFill>
              </a:rPr>
              <a:t>by </a:t>
            </a:r>
            <a:r>
              <a:rPr lang="en-US" sz="3200" dirty="0">
                <a:solidFill>
                  <a:srgbClr val="1F295C"/>
                </a:solidFill>
              </a:rPr>
              <a:t>using a “net” to catch small invertebrates floating downstream </a:t>
            </a:r>
            <a:endParaRPr lang="en-US" sz="3200" dirty="0" smtClean="0">
              <a:solidFill>
                <a:srgbClr val="1F295C"/>
              </a:solidFill>
            </a:endParaRPr>
          </a:p>
          <a:p>
            <a:pPr marL="514350" indent="-514350">
              <a:buFont typeface="Arial" panose="020B0604020202020204" pitchFamily="34" charset="0"/>
              <a:buChar char="•"/>
            </a:pPr>
            <a:r>
              <a:rPr lang="en-US" sz="3200" dirty="0" smtClean="0">
                <a:solidFill>
                  <a:srgbClr val="1F295C"/>
                </a:solidFill>
              </a:rPr>
              <a:t>Example</a:t>
            </a:r>
            <a:r>
              <a:rPr lang="en-US" sz="3200" dirty="0" smtClean="0">
                <a:solidFill>
                  <a:srgbClr val="1F295C"/>
                </a:solidFill>
              </a:rPr>
              <a:t>: caddisfly larvae</a:t>
            </a: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3200" dirty="0" smtClean="0">
              <a:solidFill>
                <a:srgbClr val="1F295C"/>
              </a:solidFill>
            </a:endParaRPr>
          </a:p>
          <a:p>
            <a:pPr marL="342900" indent="-342900">
              <a:buFont typeface="Arial" panose="020B0604020202020204" pitchFamily="34" charset="0"/>
              <a:buChar char="•"/>
            </a:pPr>
            <a:endParaRPr lang="en-US" sz="1000" dirty="0">
              <a:solidFill>
                <a:srgbClr val="1F295C"/>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393341" y="1259520"/>
            <a:ext cx="3078960" cy="18295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0874" y="4151574"/>
            <a:ext cx="1641492" cy="566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5">
            <a:extLst>
              <a:ext uri="{BEBA8EAE-BF5A-486C-A8C5-ECC9F3942E4B}">
                <a14:imgProps xmlns:a14="http://schemas.microsoft.com/office/drawing/2010/main">
                  <a14:imgLayer r:embed="rId6">
                    <a14:imgEffect>
                      <a14:backgroundRemoval t="676" b="100000" l="0" r="100000"/>
                    </a14:imgEffect>
                  </a14:imgLayer>
                </a14:imgProps>
              </a:ext>
              <a:ext uri="{28A0092B-C50C-407E-A947-70E740481C1C}">
                <a14:useLocalDpi xmlns:a14="http://schemas.microsoft.com/office/drawing/2010/main" val="0"/>
              </a:ext>
            </a:extLst>
          </a:blip>
          <a:srcRect/>
          <a:stretch>
            <a:fillRect/>
          </a:stretch>
        </p:blipFill>
        <p:spPr bwMode="auto">
          <a:xfrm>
            <a:off x="9747190" y="3291737"/>
            <a:ext cx="902842" cy="162272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5"/>
          <p:cNvSpPr txBox="1">
            <a:spLocks noChangeArrowheads="1"/>
          </p:cNvSpPr>
          <p:nvPr/>
        </p:nvSpPr>
        <p:spPr bwMode="auto">
          <a:xfrm>
            <a:off x="7393341" y="3449297"/>
            <a:ext cx="2343313" cy="51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Lives</a:t>
            </a:r>
            <a:r>
              <a:rPr lang="en-US" sz="1400" b="1" spc="-14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in</a:t>
            </a:r>
            <a:r>
              <a:rPr lang="en-US" sz="1400" b="1"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a:t>
            </a:r>
            <a:r>
              <a:rPr lang="en-US" sz="1400" b="1"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spc="5" dirty="0">
                <a:effectLst/>
                <a:latin typeface="Calibri" panose="020F0502020204030204" pitchFamily="34" charset="0"/>
                <a:ea typeface="Calibri" panose="020F0502020204030204" pitchFamily="34" charset="0"/>
                <a:cs typeface="Times New Roman" panose="02020603050405020304" pitchFamily="18" charset="0"/>
              </a:rPr>
              <a:t>sti</a:t>
            </a:r>
            <a:r>
              <a:rPr lang="en-US" sz="1400" b="1" dirty="0">
                <a:effectLst/>
                <a:latin typeface="Calibri" panose="020F0502020204030204" pitchFamily="34" charset="0"/>
                <a:ea typeface="Calibri" panose="020F0502020204030204" pitchFamily="34" charset="0"/>
                <a:cs typeface="Times New Roman" panose="02020603050405020304" pitchFamily="18" charset="0"/>
              </a:rPr>
              <a:t>c</a:t>
            </a:r>
            <a:r>
              <a:rPr lang="en-US" sz="1400" b="1" spc="5" dirty="0">
                <a:effectLst/>
                <a:latin typeface="Calibri" panose="020F0502020204030204" pitchFamily="34" charset="0"/>
                <a:ea typeface="Calibri" panose="020F0502020204030204" pitchFamily="34" charset="0"/>
                <a:cs typeface="Times New Roman" panose="02020603050405020304" pitchFamily="18" charset="0"/>
              </a:rPr>
              <a:t>k</a:t>
            </a:r>
            <a:r>
              <a:rPr lang="en-US" sz="1400" b="1" spc="-135"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spc="-135" dirty="0" smtClean="0">
                <a:effectLst/>
                <a:latin typeface="Calibri" panose="020F0502020204030204" pitchFamily="34" charset="0"/>
                <a:ea typeface="Calibri" panose="020F0502020204030204" pitchFamily="34" charset="0"/>
                <a:cs typeface="Times New Roman" panose="02020603050405020304" pitchFamily="18" charset="0"/>
              </a:rPr>
              <a:t> or stone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houses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6"/>
          <p:cNvSpPr txBox="1">
            <a:spLocks noChangeArrowheads="1"/>
          </p:cNvSpPr>
          <p:nvPr/>
        </p:nvSpPr>
        <p:spPr bwMode="auto">
          <a:xfrm>
            <a:off x="9266859" y="5063261"/>
            <a:ext cx="1580680" cy="18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690"/>
              </a:lnSpc>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C</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arlos</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a:t>
            </a:r>
            <a:r>
              <a:rPr lang="en-US" sz="12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de</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la</a:t>
            </a:r>
            <a:r>
              <a:rPr lang="en-US" sz="1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10" dirty="0" smtClean="0">
                <a:effectLst/>
                <a:latin typeface="Calibri" panose="020F0502020204030204" pitchFamily="34" charset="0"/>
                <a:ea typeface="Calibri" panose="020F0502020204030204" pitchFamily="34" charset="0"/>
                <a:cs typeface="Times New Roman" panose="02020603050405020304" pitchFamily="18" charset="0"/>
              </a:rPr>
              <a:t>Rosa (3)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1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503</Words>
  <Application>Microsoft Office PowerPoint</Application>
  <PresentationFormat>Widescreen</PresentationFormat>
  <Paragraphs>82</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Pristina</vt:lpstr>
      <vt:lpstr>Times New Roman</vt:lpstr>
      <vt:lpstr>Office Theme</vt:lpstr>
      <vt:lpstr>Aquatic Invertebrates in the Kissimmee River</vt:lpstr>
      <vt:lpstr>Wildlife on the Historic Kissimmee</vt:lpstr>
      <vt:lpstr>Changes after Channelization</vt:lpstr>
      <vt:lpstr>The Return of Aquatic Invertebrates</vt:lpstr>
      <vt:lpstr>Functional Feeding Groups</vt:lpstr>
      <vt:lpstr>Shredders</vt:lpstr>
      <vt:lpstr>Grazers/scrapers</vt:lpstr>
      <vt:lpstr>Gathering collectors </vt:lpstr>
      <vt:lpstr>Filtering collectors</vt:lpstr>
      <vt:lpstr>Herbivore piercers </vt:lpstr>
      <vt:lpstr>Predators</vt:lpstr>
      <vt:lpstr>Let’s Look at the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D</dc:creator>
  <cp:lastModifiedBy>Alana Edwards</cp:lastModifiedBy>
  <cp:revision>37</cp:revision>
  <dcterms:created xsi:type="dcterms:W3CDTF">2021-05-07T18:57:07Z</dcterms:created>
  <dcterms:modified xsi:type="dcterms:W3CDTF">2021-11-17T17:25:10Z</dcterms:modified>
</cp:coreProperties>
</file>