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9" r:id="rId3"/>
    <p:sldId id="258" r:id="rId4"/>
    <p:sldId id="260" r:id="rId5"/>
    <p:sldId id="263" r:id="rId6"/>
    <p:sldId id="261" r:id="rId7"/>
    <p:sldId id="262" r:id="rId8"/>
    <p:sldId id="264" r:id="rId9"/>
    <p:sldId id="265" r:id="rId10"/>
    <p:sldId id="268"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2D"/>
    <a:srgbClr val="1F295C"/>
    <a:srgbClr val="E6E6E6"/>
    <a:srgbClr val="93C841"/>
    <a:srgbClr val="5C7E24"/>
    <a:srgbClr val="FFFFFF"/>
    <a:srgbClr val="283F19"/>
    <a:srgbClr val="92C83E"/>
    <a:srgbClr val="0E3E19"/>
    <a:srgbClr val="57A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39" autoAdjust="0"/>
  </p:normalViewPr>
  <p:slideViewPr>
    <p:cSldViewPr snapToGrid="0">
      <p:cViewPr varScale="1">
        <p:scale>
          <a:sx n="51" d="100"/>
          <a:sy n="51" d="100"/>
        </p:scale>
        <p:origin x="684"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F603C-3404-4CF3-9036-42407D3771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615C7-35B0-43C1-8B8D-DD379B61EB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28C47-BF01-4CDE-8B33-011032F63FD2}" type="datetimeFigureOut">
              <a:rPr lang="en-US" smtClean="0"/>
              <a:t>12/9/2021</a:t>
            </a:fld>
            <a:endParaRPr lang="en-US"/>
          </a:p>
        </p:txBody>
      </p:sp>
      <p:sp>
        <p:nvSpPr>
          <p:cNvPr id="4" name="Footer Placeholder 3">
            <a:extLst>
              <a:ext uri="{FF2B5EF4-FFF2-40B4-BE49-F238E27FC236}">
                <a16:creationId xmlns:a16="http://schemas.microsoft.com/office/drawing/2014/main" id="{76246F75-0B2E-46CD-8B8B-B1A45ABA4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95CCAA-4D88-42BB-9016-5FFCC81837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51A0DB-0728-4EB4-A42B-6ABBC3171AC7}" type="slidenum">
              <a:rPr lang="en-US" smtClean="0"/>
              <a:t>‹#›</a:t>
            </a:fld>
            <a:endParaRPr lang="en-US"/>
          </a:p>
        </p:txBody>
      </p:sp>
    </p:spTree>
    <p:extLst>
      <p:ext uri="{BB962C8B-B14F-4D97-AF65-F5344CB8AC3E}">
        <p14:creationId xmlns:p14="http://schemas.microsoft.com/office/powerpoint/2010/main" val="16420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DDBF7-FD66-463A-97DC-3E6AC0EDBA5F}"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416E1-71D1-4A5D-AE25-4EE161C0CEEF}" type="slidenum">
              <a:rPr lang="en-US" smtClean="0"/>
              <a:t>‹#›</a:t>
            </a:fld>
            <a:endParaRPr lang="en-US"/>
          </a:p>
        </p:txBody>
      </p:sp>
    </p:spTree>
    <p:extLst>
      <p:ext uri="{BB962C8B-B14F-4D97-AF65-F5344CB8AC3E}">
        <p14:creationId xmlns:p14="http://schemas.microsoft.com/office/powerpoint/2010/main" val="404267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think about seasons, we often think of winter, spring, summer and fall. However, Florida is unique in that it just has two seasons: a wet season from May to November, which can produce an average of 25 – 30 inches of precipitation, and a dry season from December to April, which usually produces less than 4 inches during that period. </a:t>
            </a:r>
          </a:p>
          <a:p>
            <a:endParaRPr lang="en-US" dirty="0"/>
          </a:p>
          <a:p>
            <a:r>
              <a:rPr lang="en-US" dirty="0"/>
              <a:t>Image Source: https://www.weather.gov/mlb/enso_florida_climate_forecast </a:t>
            </a:r>
          </a:p>
        </p:txBody>
      </p:sp>
      <p:sp>
        <p:nvSpPr>
          <p:cNvPr id="4" name="Slide Number Placeholder 3"/>
          <p:cNvSpPr>
            <a:spLocks noGrp="1"/>
          </p:cNvSpPr>
          <p:nvPr>
            <p:ph type="sldNum" sz="quarter" idx="10"/>
          </p:nvPr>
        </p:nvSpPr>
        <p:spPr/>
        <p:txBody>
          <a:bodyPr/>
          <a:lstStyle/>
          <a:p>
            <a:fld id="{783416E1-71D1-4A5D-AE25-4EE161C0CEEF}" type="slidenum">
              <a:rPr lang="en-US" smtClean="0"/>
              <a:t>2</a:t>
            </a:fld>
            <a:endParaRPr lang="en-US"/>
          </a:p>
        </p:txBody>
      </p:sp>
    </p:spTree>
    <p:extLst>
      <p:ext uri="{BB962C8B-B14F-4D97-AF65-F5344CB8AC3E}">
        <p14:creationId xmlns:p14="http://schemas.microsoft.com/office/powerpoint/2010/main" val="131101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11</a:t>
            </a:fld>
            <a:endParaRPr lang="en-US"/>
          </a:p>
        </p:txBody>
      </p:sp>
    </p:spTree>
    <p:extLst>
      <p:ext uri="{BB962C8B-B14F-4D97-AF65-F5344CB8AC3E}">
        <p14:creationId xmlns:p14="http://schemas.microsoft.com/office/powerpoint/2010/main" val="132112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did your</a:t>
            </a:r>
            <a:r>
              <a:rPr lang="en-US" sz="1200" kern="1200" baseline="0" dirty="0">
                <a:solidFill>
                  <a:schemeClr val="tx1"/>
                </a:solidFill>
                <a:effectLst/>
                <a:latin typeface="+mn-lt"/>
                <a:ea typeface="+mn-ea"/>
                <a:cs typeface="+mn-cs"/>
              </a:rPr>
              <a:t> teams notice about the difference between wading birds and cattle egrets before and after restoration?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immediately after the restoration project began, scientists who were monitoring bird populations noted an encouraging increase in the wading bird and waterfowl populations, while also recording a decrease in cattle egret populations. By allowing the floodplain to once again be inundated with water during the wet season, the wetland plant habitats returned, allowing aquatic invertebrates and fish to increase their populations, and enriching the food supply for wading birds.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allowing the floodplain to once again be inundated with water during the wet season, the wetland plant habitats returned, allowing aquatic invertebrates and fish to increase their populations, and enriching the food supply for wading birds. </a:t>
            </a:r>
          </a:p>
          <a:p>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12</a:t>
            </a:fld>
            <a:endParaRPr lang="en-US"/>
          </a:p>
        </p:txBody>
      </p:sp>
    </p:spTree>
    <p:extLst>
      <p:ext uri="{BB962C8B-B14F-4D97-AF65-F5344CB8AC3E}">
        <p14:creationId xmlns:p14="http://schemas.microsoft.com/office/powerpoint/2010/main" val="38946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along the Kissimmee River, wet season rains would cause the river to overflow into a vast floodplain that was approximately 1-2 miles wide. The floodplain would have been inundated with water for most of the year, providing habitat for many species of wading birds, such as herons, ibises, snowy egrets, roseate spoonbills, and </a:t>
            </a:r>
            <a:r>
              <a:rPr lang="en-US" sz="1200" kern="1200" dirty="0" err="1">
                <a:solidFill>
                  <a:schemeClr val="tx1"/>
                </a:solidFill>
                <a:effectLst/>
                <a:latin typeface="+mn-lt"/>
                <a:ea typeface="+mn-ea"/>
                <a:cs typeface="+mn-cs"/>
              </a:rPr>
              <a:t>woodstorks</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3</a:t>
            </a:fld>
            <a:endParaRPr lang="en-US"/>
          </a:p>
        </p:txBody>
      </p:sp>
    </p:spTree>
    <p:extLst>
      <p:ext uri="{BB962C8B-B14F-4D97-AF65-F5344CB8AC3E}">
        <p14:creationId xmlns:p14="http://schemas.microsoft.com/office/powerpoint/2010/main" val="95818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as their name implies, wading birds </a:t>
            </a:r>
            <a:r>
              <a:rPr lang="en-US" sz="1200" i="1" kern="1200" dirty="0">
                <a:solidFill>
                  <a:schemeClr val="tx1"/>
                </a:solidFill>
                <a:effectLst/>
                <a:latin typeface="+mn-lt"/>
                <a:ea typeface="+mn-ea"/>
                <a:cs typeface="+mn-cs"/>
              </a:rPr>
              <a:t>wade</a:t>
            </a:r>
            <a:r>
              <a:rPr lang="en-US" sz="1200" kern="1200" dirty="0">
                <a:solidFill>
                  <a:schemeClr val="tx1"/>
                </a:solidFill>
                <a:effectLst/>
                <a:latin typeface="+mn-lt"/>
                <a:ea typeface="+mn-ea"/>
                <a:cs typeface="+mn-cs"/>
              </a:rPr>
              <a:t> in shallow waters, foraging for aquatic invertebrates and fish. </a:t>
            </a:r>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4</a:t>
            </a:fld>
            <a:endParaRPr lang="en-US"/>
          </a:p>
        </p:txBody>
      </p:sp>
    </p:spTree>
    <p:extLst>
      <p:ext uri="{BB962C8B-B14F-4D97-AF65-F5344CB8AC3E}">
        <p14:creationId xmlns:p14="http://schemas.microsoft.com/office/powerpoint/2010/main" val="236744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dry season, invertebrates and fish migrate to small pools of water as the water level drops.  This makes food much easier to locate and carry back to their nests.</a:t>
            </a:r>
          </a:p>
          <a:p>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5</a:t>
            </a:fld>
            <a:endParaRPr lang="en-US"/>
          </a:p>
        </p:txBody>
      </p:sp>
    </p:spTree>
    <p:extLst>
      <p:ext uri="{BB962C8B-B14F-4D97-AF65-F5344CB8AC3E}">
        <p14:creationId xmlns:p14="http://schemas.microsoft.com/office/powerpoint/2010/main" val="177840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river was channelized and the floodplains were drained, one of the most obvious indicators that the ecosystem had been negatively impacted was the change in the various bird populations.  It was estimated that the bird population declined by up to 90%.  </a:t>
            </a:r>
          </a:p>
        </p:txBody>
      </p:sp>
      <p:sp>
        <p:nvSpPr>
          <p:cNvPr id="4" name="Slide Number Placeholder 3"/>
          <p:cNvSpPr>
            <a:spLocks noGrp="1"/>
          </p:cNvSpPr>
          <p:nvPr>
            <p:ph type="sldNum" sz="quarter" idx="10"/>
          </p:nvPr>
        </p:nvSpPr>
        <p:spPr/>
        <p:txBody>
          <a:bodyPr/>
          <a:lstStyle/>
          <a:p>
            <a:fld id="{783416E1-71D1-4A5D-AE25-4EE161C0CEEF}" type="slidenum">
              <a:rPr lang="en-US" smtClean="0"/>
              <a:t>6</a:t>
            </a:fld>
            <a:endParaRPr lang="en-US"/>
          </a:p>
        </p:txBody>
      </p:sp>
    </p:spTree>
    <p:extLst>
      <p:ext uri="{BB962C8B-B14F-4D97-AF65-F5344CB8AC3E}">
        <p14:creationId xmlns:p14="http://schemas.microsoft.com/office/powerpoint/2010/main" val="261652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Wading birds were drastically impacted because they rely on the dry season for nesting and feeding their young.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Why do you think wading birds are better able to feed their young in the dry season?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 Because when it is dryer, water levels go down and fish are concentrated into smaller areas making them easy prey!</a:t>
            </a:r>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7</a:t>
            </a:fld>
            <a:endParaRPr lang="en-US"/>
          </a:p>
        </p:txBody>
      </p:sp>
    </p:spTree>
    <p:extLst>
      <p:ext uri="{BB962C8B-B14F-4D97-AF65-F5344CB8AC3E}">
        <p14:creationId xmlns:p14="http://schemas.microsoft.com/office/powerpoint/2010/main" val="74579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now-dry floodplains allowed cattle to graze on dry land year-round.  This afforded upland birds, like cattle egrets, the ability to move in thus greatly increasing their population in the former floodplain areas. </a:t>
            </a:r>
          </a:p>
          <a:p>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8</a:t>
            </a:fld>
            <a:endParaRPr lang="en-US"/>
          </a:p>
        </p:txBody>
      </p:sp>
    </p:spTree>
    <p:extLst>
      <p:ext uri="{BB962C8B-B14F-4D97-AF65-F5344CB8AC3E}">
        <p14:creationId xmlns:p14="http://schemas.microsoft.com/office/powerpoint/2010/main" val="40466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Waterfowl, such as ducks, geese, </a:t>
            </a:r>
            <a:r>
              <a:rPr lang="en-US" sz="1200" kern="1200" dirty="0" err="1">
                <a:solidFill>
                  <a:schemeClr val="tx1"/>
                </a:solidFill>
                <a:effectLst/>
                <a:latin typeface="+mn-lt"/>
                <a:ea typeface="+mn-ea"/>
                <a:cs typeface="+mn-cs"/>
              </a:rPr>
              <a:t>anhingas</a:t>
            </a:r>
            <a:r>
              <a:rPr lang="en-US" sz="1200" kern="1200" dirty="0">
                <a:solidFill>
                  <a:schemeClr val="tx1"/>
                </a:solidFill>
                <a:effectLst/>
                <a:latin typeface="+mn-lt"/>
                <a:ea typeface="+mn-ea"/>
                <a:cs typeface="+mn-cs"/>
              </a:rPr>
              <a:t>, and cormorants can live on deeper waters. However, the increased flow and the depth of the dredged out 30-foot deep canal made feeding for them more difficult.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3416E1-71D1-4A5D-AE25-4EE161C0CEEF}" type="slidenum">
              <a:rPr lang="en-US" smtClean="0"/>
              <a:t>9</a:t>
            </a:fld>
            <a:endParaRPr lang="en-US"/>
          </a:p>
        </p:txBody>
      </p:sp>
    </p:spTree>
    <p:extLst>
      <p:ext uri="{BB962C8B-B14F-4D97-AF65-F5344CB8AC3E}">
        <p14:creationId xmlns:p14="http://schemas.microsoft.com/office/powerpoint/2010/main" val="422707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Almost immediately after the restoration project began, scientists who were monitoring bird populations noted an encouraging increase in the wading bird and waterfowl populations, while also recording a decrease in cattle egret populations. By allowing the floodplain to once again be inundated with water during the wet season, the wetland plant habitats returned, allowing aquatic invertebrates and fish to increase their populations, and enriching the food supply for wading birds.</a:t>
            </a:r>
          </a:p>
        </p:txBody>
      </p:sp>
      <p:sp>
        <p:nvSpPr>
          <p:cNvPr id="4" name="Slide Number Placeholder 3"/>
          <p:cNvSpPr>
            <a:spLocks noGrp="1"/>
          </p:cNvSpPr>
          <p:nvPr>
            <p:ph type="sldNum" sz="quarter" idx="10"/>
          </p:nvPr>
        </p:nvSpPr>
        <p:spPr/>
        <p:txBody>
          <a:bodyPr/>
          <a:lstStyle/>
          <a:p>
            <a:fld id="{783416E1-71D1-4A5D-AE25-4EE161C0CEEF}" type="slidenum">
              <a:rPr lang="en-US" smtClean="0"/>
              <a:t>10</a:t>
            </a:fld>
            <a:endParaRPr lang="en-US"/>
          </a:p>
        </p:txBody>
      </p:sp>
    </p:spTree>
    <p:extLst>
      <p:ext uri="{BB962C8B-B14F-4D97-AF65-F5344CB8AC3E}">
        <p14:creationId xmlns:p14="http://schemas.microsoft.com/office/powerpoint/2010/main" val="3632396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F94E7FB-FBE3-4CCD-8466-26DEB12D1E9A}"/>
              </a:ext>
            </a:extLst>
          </p:cNvPr>
          <p:cNvSpPr/>
          <p:nvPr userDrawn="1"/>
        </p:nvSpPr>
        <p:spPr>
          <a:xfrm>
            <a:off x="2576" y="0"/>
            <a:ext cx="12192000" cy="160435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E41446-ADDA-4A35-A4F4-3798C7CDB56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271FA617-4716-4A7D-A255-CF32AEF0C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1E12F-6E84-4ECD-89AF-E84513C0CAAE}"/>
              </a:ext>
            </a:extLst>
          </p:cNvPr>
          <p:cNvSpPr>
            <a:spLocks noGrp="1"/>
          </p:cNvSpPr>
          <p:nvPr>
            <p:ph type="sldNum" sz="quarter" idx="12"/>
          </p:nvPr>
        </p:nvSpPr>
        <p:spPr/>
        <p:txBody>
          <a:bodyPr/>
          <a:lstStyle/>
          <a:p>
            <a:fld id="{31ADA7F3-EA0F-4615-A977-1B257E059104}" type="slidenum">
              <a:rPr lang="en-US" smtClean="0"/>
              <a:t>‹#›</a:t>
            </a:fld>
            <a:endParaRPr lang="en-US"/>
          </a:p>
        </p:txBody>
      </p:sp>
      <p:pic>
        <p:nvPicPr>
          <p:cNvPr id="32" name="Picture 31">
            <a:extLst>
              <a:ext uri="{FF2B5EF4-FFF2-40B4-BE49-F238E27FC236}">
                <a16:creationId xmlns:a16="http://schemas.microsoft.com/office/drawing/2014/main" id="{14584C52-EAD3-4B33-8672-756419938BE2}"/>
              </a:ext>
            </a:extLst>
          </p:cNvPr>
          <p:cNvPicPr>
            <a:picLocks noChangeAspect="1"/>
          </p:cNvPicPr>
          <p:nvPr userDrawn="1"/>
        </p:nvPicPr>
        <p:blipFill rotWithShape="1">
          <a:blip r:embed="rId2"/>
          <a:srcRect b="5581"/>
          <a:stretch/>
        </p:blipFill>
        <p:spPr>
          <a:xfrm>
            <a:off x="11273146" y="5348677"/>
            <a:ext cx="918854" cy="1494153"/>
          </a:xfrm>
          <a:prstGeom prst="rect">
            <a:avLst/>
          </a:prstGeom>
        </p:spPr>
      </p:pic>
      <p:pic>
        <p:nvPicPr>
          <p:cNvPr id="35" name="Picture 34">
            <a:extLst>
              <a:ext uri="{FF2B5EF4-FFF2-40B4-BE49-F238E27FC236}">
                <a16:creationId xmlns:a16="http://schemas.microsoft.com/office/drawing/2014/main" id="{A59F67AD-F704-4FC2-9693-2520B6A7110B}"/>
              </a:ext>
            </a:extLst>
          </p:cNvPr>
          <p:cNvPicPr>
            <a:picLocks noChangeAspect="1"/>
          </p:cNvPicPr>
          <p:nvPr userDrawn="1"/>
        </p:nvPicPr>
        <p:blipFill rotWithShape="1">
          <a:blip r:embed="rId3"/>
          <a:srcRect b="11371"/>
          <a:stretch/>
        </p:blipFill>
        <p:spPr>
          <a:xfrm>
            <a:off x="1" y="5348678"/>
            <a:ext cx="988828" cy="1509322"/>
          </a:xfrm>
          <a:prstGeom prst="rect">
            <a:avLst/>
          </a:prstGeom>
        </p:spPr>
      </p:pic>
      <p:pic>
        <p:nvPicPr>
          <p:cNvPr id="7" name="Picture 6">
            <a:extLst>
              <a:ext uri="{FF2B5EF4-FFF2-40B4-BE49-F238E27FC236}">
                <a16:creationId xmlns:a16="http://schemas.microsoft.com/office/drawing/2014/main" id="{5ACA4426-9511-4941-917C-090F6137861D}"/>
              </a:ext>
            </a:extLst>
          </p:cNvPr>
          <p:cNvPicPr>
            <a:picLocks noChangeAspect="1"/>
          </p:cNvPicPr>
          <p:nvPr userDrawn="1"/>
        </p:nvPicPr>
        <p:blipFill>
          <a:blip r:embed="rId4"/>
          <a:stretch>
            <a:fillRect/>
          </a:stretch>
        </p:blipFill>
        <p:spPr>
          <a:xfrm>
            <a:off x="4910870" y="136525"/>
            <a:ext cx="6944761" cy="2750846"/>
          </a:xfrm>
          <a:prstGeom prst="rect">
            <a:avLst/>
          </a:prstGeom>
        </p:spPr>
      </p:pic>
      <p:pic>
        <p:nvPicPr>
          <p:cNvPr id="3" name="Picture 2">
            <a:extLst>
              <a:ext uri="{FF2B5EF4-FFF2-40B4-BE49-F238E27FC236}">
                <a16:creationId xmlns:a16="http://schemas.microsoft.com/office/drawing/2014/main" id="{FB032BE2-F656-4611-B332-3A30859EC7A4}"/>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453598" y="160259"/>
            <a:ext cx="5157002" cy="2559526"/>
          </a:xfrm>
          <a:prstGeom prst="rect">
            <a:avLst/>
          </a:prstGeom>
        </p:spPr>
      </p:pic>
      <p:sp>
        <p:nvSpPr>
          <p:cNvPr id="13" name="Title Placeholder 1">
            <a:extLst>
              <a:ext uri="{FF2B5EF4-FFF2-40B4-BE49-F238E27FC236}">
                <a16:creationId xmlns:a16="http://schemas.microsoft.com/office/drawing/2014/main" id="{370C2151-02C2-425E-868C-5BCA263CE5FB}"/>
              </a:ext>
            </a:extLst>
          </p:cNvPr>
          <p:cNvSpPr>
            <a:spLocks noGrp="1"/>
          </p:cNvSpPr>
          <p:nvPr>
            <p:ph type="title"/>
          </p:nvPr>
        </p:nvSpPr>
        <p:spPr>
          <a:xfrm>
            <a:off x="757546" y="3317571"/>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046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0B4C-48AF-4DDB-825F-A0CAADE92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AD9DD-6D23-4C45-8CFD-AC8FFF8773C6}"/>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4" name="Footer Placeholder 3">
            <a:extLst>
              <a:ext uri="{FF2B5EF4-FFF2-40B4-BE49-F238E27FC236}">
                <a16:creationId xmlns:a16="http://schemas.microsoft.com/office/drawing/2014/main" id="{D801229B-4463-4962-813D-443D8EBC6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0B501-3436-486F-922F-8661F52258A0}"/>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88241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57518-D005-4FF7-86E8-37FC0D3DBAEF}"/>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3" name="Footer Placeholder 2">
            <a:extLst>
              <a:ext uri="{FF2B5EF4-FFF2-40B4-BE49-F238E27FC236}">
                <a16:creationId xmlns:a16="http://schemas.microsoft.com/office/drawing/2014/main" id="{B56D3008-26BC-43AD-96AD-46081433D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3E6B4-D11F-4B69-80D6-22476073C71E}"/>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7159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1674-CA69-4A86-8764-05AEE8324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702A2-FFEC-4940-BA32-AD2FFCD38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C03F28-D527-49FD-8559-6C0665B7F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0104B-2B63-46CB-A629-B90C018CF784}"/>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6757E66E-F900-4BD0-9E4D-1FA0ACEF7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7A68F-0260-4A83-9BAA-B57FBFF573F4}"/>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4079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686C-1052-4724-A9D4-CDB2E5C9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70C45-B537-442D-8A97-959080521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130DE-A3D3-437C-8CB5-2E86901C9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796D0-7B44-4746-BD5C-B861F441DFEF}"/>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1101747A-98DA-451B-B45B-18616333B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9C218-0932-4430-888A-86DAB44BE39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5666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FD63-113A-4813-95C1-4CFE01D1D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A2CEED-589E-4967-A163-CAA10D6C07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22742-5646-40C8-A1BE-2A531ECA4F16}"/>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7AA5B73C-113E-4989-A846-7F86BE284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645E0-FE6E-4C39-B53C-8E4AA1014E4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8933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BD3C3-F640-481B-A2B6-812B1D71B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91F42-587B-4517-AB46-B22CF9B47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F261-7570-482B-8101-51F9363A80A0}"/>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B905859C-11D2-4DD4-A7C6-EB3B37731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DA22B-0F95-47D5-B2A5-10D38C6A5EE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9132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flipH="1">
            <a:off x="9276080" y="5372635"/>
            <a:ext cx="2915920" cy="1155065"/>
          </a:xfrm>
          <a:prstGeom prst="rect">
            <a:avLst/>
          </a:prstGeom>
        </p:spPr>
      </p:pic>
      <p:pic>
        <p:nvPicPr>
          <p:cNvPr id="3" name="Picture 2" descr="A picture containing vector graphics&#10;&#10;Description automatically generated">
            <a:extLst>
              <a:ext uri="{FF2B5EF4-FFF2-40B4-BE49-F238E27FC236}">
                <a16:creationId xmlns:a16="http://schemas.microsoft.com/office/drawing/2014/main" id="{04BE62C0-4630-4B0A-8595-058C1572C5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65661" y="4676626"/>
            <a:ext cx="2038989" cy="2253714"/>
          </a:xfrm>
          <a:prstGeom prst="rect">
            <a:avLst/>
          </a:prstGeom>
        </p:spPr>
      </p:pic>
    </p:spTree>
    <p:extLst>
      <p:ext uri="{BB962C8B-B14F-4D97-AF65-F5344CB8AC3E}">
        <p14:creationId xmlns:p14="http://schemas.microsoft.com/office/powerpoint/2010/main" val="308514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2">
            <a:extLst>
              <a:ext uri="{28A0092B-C50C-407E-A947-70E740481C1C}">
                <a14:useLocalDpi xmlns:a14="http://schemas.microsoft.com/office/drawing/2010/main" val="0"/>
              </a:ext>
            </a:extLst>
          </a:blip>
          <a:stretch>
            <a:fillRect/>
          </a:stretch>
        </p:blipFill>
        <p:spPr>
          <a:xfrm flipH="1">
            <a:off x="10705123" y="-158137"/>
            <a:ext cx="2684831" cy="1063525"/>
          </a:xfrm>
          <a:prstGeom prst="rect">
            <a:avLst/>
          </a:prstGeom>
        </p:spPr>
      </p:pic>
      <p:pic>
        <p:nvPicPr>
          <p:cNvPr id="18" name="Picture 17">
            <a:extLst>
              <a:ext uri="{FF2B5EF4-FFF2-40B4-BE49-F238E27FC236}">
                <a16:creationId xmlns:a16="http://schemas.microsoft.com/office/drawing/2014/main" id="{064A3300-56D7-4B42-84E1-822AFA58420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51398" y="74786"/>
            <a:ext cx="2008554" cy="996886"/>
          </a:xfrm>
          <a:prstGeom prst="rect">
            <a:avLst/>
          </a:prstGeom>
        </p:spPr>
      </p:pic>
    </p:spTree>
    <p:extLst>
      <p:ext uri="{BB962C8B-B14F-4D97-AF65-F5344CB8AC3E}">
        <p14:creationId xmlns:p14="http://schemas.microsoft.com/office/powerpoint/2010/main" val="366615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itle 1">
            <a:extLst>
              <a:ext uri="{FF2B5EF4-FFF2-40B4-BE49-F238E27FC236}">
                <a16:creationId xmlns:a16="http://schemas.microsoft.com/office/drawing/2014/main" id="{7284DEAA-BA5C-45EF-887E-463E07A5368E}"/>
              </a:ext>
            </a:extLst>
          </p:cNvPr>
          <p:cNvSpPr>
            <a:spLocks noGrp="1"/>
          </p:cNvSpPr>
          <p:nvPr>
            <p:ph type="title" hasCustomPrompt="1"/>
          </p:nvPr>
        </p:nvSpPr>
        <p:spPr>
          <a:xfrm>
            <a:off x="544754" y="289026"/>
            <a:ext cx="6728882" cy="908008"/>
          </a:xfrm>
        </p:spPr>
        <p:txBody>
          <a:bodyPr anchor="b"/>
          <a:lstStyle>
            <a:lvl1pPr>
              <a:defRPr sz="6000">
                <a:solidFill>
                  <a:schemeClr val="bg1"/>
                </a:solidFill>
              </a:defRPr>
            </a:lvl1pPr>
          </a:lstStyle>
          <a:p>
            <a:r>
              <a:rPr lang="en-US" dirty="0"/>
              <a:t>Master title style</a:t>
            </a:r>
          </a:p>
        </p:txBody>
      </p:sp>
      <p:sp>
        <p:nvSpPr>
          <p:cNvPr id="12" name="Text Placeholder 2">
            <a:extLst>
              <a:ext uri="{FF2B5EF4-FFF2-40B4-BE49-F238E27FC236}">
                <a16:creationId xmlns:a16="http://schemas.microsoft.com/office/drawing/2014/main" id="{5F787B13-50A9-4044-96F1-9652F8CFA029}"/>
              </a:ext>
            </a:extLst>
          </p:cNvPr>
          <p:cNvSpPr>
            <a:spLocks noGrp="1"/>
          </p:cNvSpPr>
          <p:nvPr>
            <p:ph type="body" idx="1"/>
          </p:nvPr>
        </p:nvSpPr>
        <p:spPr>
          <a:xfrm>
            <a:off x="544754" y="1459767"/>
            <a:ext cx="10515600" cy="43591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626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53283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73742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DD51-7BB1-477B-9B99-521777741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8C145-2E1A-4F65-9AAF-205F8FD6F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0A190-3795-456A-8485-7075BE099142}"/>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8E2281D5-D4D9-4D8B-9C10-C2E4236B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04BEB-E4D4-4A9A-A92D-918F8DC0BD81}"/>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4892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BEA5-A322-4FEA-9879-CC7A76BD7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C7F79-0DAD-4086-9786-85A7B11FD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859F5-76DC-4276-A098-B439F90EE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74904-435A-45B6-9BB1-7CE72EFF3197}"/>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D3E8D8FD-4D0E-4426-8E48-C4A6A58EC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4473-0041-4D6E-A803-1A29B988FFC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6529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E5B3-DBDC-46B4-9C05-E2FE42CB8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510D96-EA76-43DC-A8CA-FE839A16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6C71D-B761-4781-8EE4-12ECFFAA6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4B82D-342E-49C0-B461-6D7C9DA1F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4B601-7152-442C-9D5C-1616A4D01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2494A-B8B2-42FA-963E-B129771B7B5B}"/>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8" name="Footer Placeholder 7">
            <a:extLst>
              <a:ext uri="{FF2B5EF4-FFF2-40B4-BE49-F238E27FC236}">
                <a16:creationId xmlns:a16="http://schemas.microsoft.com/office/drawing/2014/main" id="{C3821D97-5B17-43EB-83FC-B8E1D72A9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4EAF1-280E-46FE-B098-5AD78922A1AF}"/>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5463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E85C6-883C-41E6-A60A-6C109CBBE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9ADA2-F9E2-446E-8744-D08001886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87BC3-CAE2-4C40-9BF9-7D96B98BD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FEB76891-A33A-47CA-B45F-7BEBCC5EA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48110A-8293-40EF-A400-8F8AA2145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DA7F3-EA0F-4615-A977-1B257E059104}" type="slidenum">
              <a:rPr lang="en-US" smtClean="0"/>
              <a:t>‹#›</a:t>
            </a:fld>
            <a:endParaRPr lang="en-US"/>
          </a:p>
        </p:txBody>
      </p:sp>
    </p:spTree>
    <p:extLst>
      <p:ext uri="{BB962C8B-B14F-4D97-AF65-F5344CB8AC3E}">
        <p14:creationId xmlns:p14="http://schemas.microsoft.com/office/powerpoint/2010/main" val="1505850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746760" y="4026317"/>
            <a:ext cx="10515600" cy="958647"/>
          </a:xfrm>
        </p:spPr>
        <p:txBody>
          <a:bodyPr>
            <a:noAutofit/>
          </a:bodyPr>
          <a:lstStyle/>
          <a:p>
            <a:pPr algn="ctr">
              <a:tabLst>
                <a:tab pos="5197475" algn="l"/>
              </a:tabLst>
            </a:pPr>
            <a:r>
              <a:rPr lang="en-US" sz="8800" b="1" dirty="0">
                <a:solidFill>
                  <a:srgbClr val="1F295C"/>
                </a:solidFill>
                <a:effectLst>
                  <a:outerShdw blurRad="38100" dist="38100" dir="2700000" algn="tl">
                    <a:srgbClr val="000000">
                      <a:alpha val="43137"/>
                    </a:srgbClr>
                  </a:outerShdw>
                </a:effectLst>
                <a:latin typeface="Pristina" panose="03060402040406080204" pitchFamily="66" charset="0"/>
              </a:rPr>
              <a:t>Bird Populations </a:t>
            </a:r>
            <a:br>
              <a:rPr lang="en-US" sz="8800" b="1" dirty="0">
                <a:latin typeface="Pristina" panose="03060402040406080204" pitchFamily="66" charset="0"/>
              </a:rPr>
            </a:b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along the Kissimmee River</a:t>
            </a:r>
          </a:p>
        </p:txBody>
      </p:sp>
    </p:spTree>
    <p:extLst>
      <p:ext uri="{BB962C8B-B14F-4D97-AF65-F5344CB8AC3E}">
        <p14:creationId xmlns:p14="http://schemas.microsoft.com/office/powerpoint/2010/main" val="7875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8A5671D-9DE8-43AB-A7CC-163DE2913BE0}"/>
              </a:ext>
            </a:extLst>
          </p:cNvPr>
          <p:cNvSpPr txBox="1">
            <a:spLocks/>
          </p:cNvSpPr>
          <p:nvPr/>
        </p:nvSpPr>
        <p:spPr>
          <a:xfrm>
            <a:off x="0" y="780197"/>
            <a:ext cx="12192000" cy="9586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Restoration Impacts on Birds</a:t>
            </a:r>
          </a:p>
        </p:txBody>
      </p:sp>
      <p:sp>
        <p:nvSpPr>
          <p:cNvPr id="4" name="TextBox 3"/>
          <p:cNvSpPr txBox="1"/>
          <p:nvPr/>
        </p:nvSpPr>
        <p:spPr>
          <a:xfrm>
            <a:off x="8708200" y="4321204"/>
            <a:ext cx="3188112" cy="369332"/>
          </a:xfrm>
          <a:prstGeom prst="rect">
            <a:avLst/>
          </a:prstGeom>
          <a:noFill/>
        </p:spPr>
        <p:txBody>
          <a:bodyPr wrap="square" rtlCol="0">
            <a:spAutoFit/>
          </a:bodyPr>
          <a:lstStyle/>
          <a:p>
            <a:r>
              <a:rPr lang="en-US" i="1" dirty="0">
                <a:solidFill>
                  <a:srgbClr val="1F295C"/>
                </a:solidFill>
              </a:rPr>
              <a:t>Source of Images: Wikipedia</a:t>
            </a:r>
          </a:p>
        </p:txBody>
      </p:sp>
      <p:pic>
        <p:nvPicPr>
          <p:cNvPr id="5" name="Picture 2" descr="Cattle Egret (44750698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742" y="1738844"/>
            <a:ext cx="3109659" cy="23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American White Ibis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947" y="1890668"/>
            <a:ext cx="3496400" cy="24532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9/91/Merritt_island-0480.jpg/1920px-Merritt_island-0480.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627740" y="4440419"/>
            <a:ext cx="5080460" cy="22862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oodStorkWhole.JPG"/>
          <p:cNvPicPr>
            <a:picLocks noChangeAspect="1" noChangeArrowheads="1"/>
          </p:cNvPicPr>
          <p:nvPr/>
        </p:nvPicPr>
        <p:blipFill rotWithShape="1">
          <a:blip r:embed="rId6">
            <a:extLst>
              <a:ext uri="{28A0092B-C50C-407E-A947-70E740481C1C}">
                <a14:useLocalDpi xmlns:a14="http://schemas.microsoft.com/office/drawing/2010/main" val="0"/>
              </a:ext>
            </a:extLst>
          </a:blip>
          <a:srcRect l="11892" r="15539"/>
          <a:stretch/>
        </p:blipFill>
        <p:spPr bwMode="auto">
          <a:xfrm>
            <a:off x="6340882" y="1738844"/>
            <a:ext cx="2342261" cy="26382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BHfish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24" y="4440419"/>
            <a:ext cx="3345668" cy="228620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upload.wikimedia.org/wikipedia/commons/thumb/2/2c/Snowy_Egret_Plume.jpg/800px-Snowy_Egret_Plum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524" y="1617828"/>
            <a:ext cx="2417276" cy="2704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3524" y="3210155"/>
            <a:ext cx="1259464" cy="954107"/>
          </a:xfrm>
          <a:prstGeom prst="rect">
            <a:avLst/>
          </a:prstGeom>
          <a:noFill/>
        </p:spPr>
        <p:txBody>
          <a:bodyPr wrap="square" rtlCol="0">
            <a:spAutoFit/>
          </a:bodyPr>
          <a:lstStyle/>
          <a:p>
            <a:r>
              <a:rPr lang="en-US" sz="2800" i="1" dirty="0">
                <a:solidFill>
                  <a:schemeClr val="bg1"/>
                </a:solidFill>
              </a:rPr>
              <a:t>Snowy Egret</a:t>
            </a:r>
          </a:p>
        </p:txBody>
      </p:sp>
      <p:sp>
        <p:nvSpPr>
          <p:cNvPr id="14" name="TextBox 13"/>
          <p:cNvSpPr txBox="1"/>
          <p:nvPr/>
        </p:nvSpPr>
        <p:spPr>
          <a:xfrm>
            <a:off x="2755587" y="3797984"/>
            <a:ext cx="1981582" cy="523220"/>
          </a:xfrm>
          <a:prstGeom prst="rect">
            <a:avLst/>
          </a:prstGeom>
          <a:noFill/>
        </p:spPr>
        <p:txBody>
          <a:bodyPr wrap="square" rtlCol="0">
            <a:spAutoFit/>
          </a:bodyPr>
          <a:lstStyle/>
          <a:p>
            <a:r>
              <a:rPr lang="en-US" sz="2800" i="1" dirty="0">
                <a:solidFill>
                  <a:schemeClr val="bg1"/>
                </a:solidFill>
              </a:rPr>
              <a:t>White Ibis</a:t>
            </a:r>
          </a:p>
        </p:txBody>
      </p:sp>
      <p:sp>
        <p:nvSpPr>
          <p:cNvPr id="15" name="TextBox 14"/>
          <p:cNvSpPr txBox="1"/>
          <p:nvPr/>
        </p:nvSpPr>
        <p:spPr>
          <a:xfrm>
            <a:off x="7598227" y="3269942"/>
            <a:ext cx="1612969" cy="954107"/>
          </a:xfrm>
          <a:prstGeom prst="rect">
            <a:avLst/>
          </a:prstGeom>
          <a:noFill/>
        </p:spPr>
        <p:txBody>
          <a:bodyPr wrap="square" rtlCol="0">
            <a:spAutoFit/>
          </a:bodyPr>
          <a:lstStyle/>
          <a:p>
            <a:r>
              <a:rPr lang="en-US" sz="2800" i="1" dirty="0">
                <a:solidFill>
                  <a:schemeClr val="bg1"/>
                </a:solidFill>
              </a:rPr>
              <a:t>Wood Stork</a:t>
            </a:r>
          </a:p>
        </p:txBody>
      </p:sp>
      <p:sp>
        <p:nvSpPr>
          <p:cNvPr id="16" name="TextBox 15"/>
          <p:cNvSpPr txBox="1"/>
          <p:nvPr/>
        </p:nvSpPr>
        <p:spPr>
          <a:xfrm>
            <a:off x="3627740" y="6203406"/>
            <a:ext cx="3200537" cy="523220"/>
          </a:xfrm>
          <a:prstGeom prst="rect">
            <a:avLst/>
          </a:prstGeom>
          <a:noFill/>
        </p:spPr>
        <p:txBody>
          <a:bodyPr wrap="square" rtlCol="0">
            <a:spAutoFit/>
          </a:bodyPr>
          <a:lstStyle/>
          <a:p>
            <a:r>
              <a:rPr lang="en-US" sz="2800" i="1" dirty="0">
                <a:solidFill>
                  <a:schemeClr val="bg1"/>
                </a:solidFill>
              </a:rPr>
              <a:t>Roseate Spoonbills</a:t>
            </a:r>
          </a:p>
        </p:txBody>
      </p:sp>
      <p:sp>
        <p:nvSpPr>
          <p:cNvPr id="17" name="TextBox 16"/>
          <p:cNvSpPr txBox="1"/>
          <p:nvPr/>
        </p:nvSpPr>
        <p:spPr>
          <a:xfrm>
            <a:off x="1785257" y="4407295"/>
            <a:ext cx="1733935" cy="954107"/>
          </a:xfrm>
          <a:prstGeom prst="rect">
            <a:avLst/>
          </a:prstGeom>
          <a:noFill/>
        </p:spPr>
        <p:txBody>
          <a:bodyPr wrap="square" rtlCol="0">
            <a:spAutoFit/>
          </a:bodyPr>
          <a:lstStyle/>
          <a:p>
            <a:pPr algn="r"/>
            <a:r>
              <a:rPr lang="en-US" sz="2800" i="1" dirty="0">
                <a:solidFill>
                  <a:schemeClr val="bg1"/>
                </a:solidFill>
                <a:effectLst>
                  <a:outerShdw blurRad="38100" dist="38100" dir="2700000" algn="tl">
                    <a:srgbClr val="000000">
                      <a:alpha val="43137"/>
                    </a:srgbClr>
                  </a:outerShdw>
                </a:effectLst>
              </a:rPr>
              <a:t>Great Blue Heron</a:t>
            </a:r>
          </a:p>
        </p:txBody>
      </p:sp>
      <p:sp>
        <p:nvSpPr>
          <p:cNvPr id="18" name="TextBox 17"/>
          <p:cNvSpPr txBox="1"/>
          <p:nvPr/>
        </p:nvSpPr>
        <p:spPr>
          <a:xfrm>
            <a:off x="8988829" y="3053572"/>
            <a:ext cx="1612969" cy="954107"/>
          </a:xfrm>
          <a:prstGeom prst="rect">
            <a:avLst/>
          </a:prstGeom>
          <a:noFill/>
        </p:spPr>
        <p:txBody>
          <a:bodyPr wrap="square" rtlCol="0">
            <a:spAutoFit/>
          </a:bodyPr>
          <a:lstStyle/>
          <a:p>
            <a:r>
              <a:rPr lang="en-US" sz="2800" i="1" dirty="0">
                <a:solidFill>
                  <a:schemeClr val="bg1"/>
                </a:solidFill>
              </a:rPr>
              <a:t>Cattle Egret</a:t>
            </a:r>
          </a:p>
        </p:txBody>
      </p:sp>
    </p:spTree>
    <p:extLst>
      <p:ext uri="{BB962C8B-B14F-4D97-AF65-F5344CB8AC3E}">
        <p14:creationId xmlns:p14="http://schemas.microsoft.com/office/powerpoint/2010/main" val="259961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21920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Let’s Look at the Data!</a:t>
            </a: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743701" y="2501900"/>
            <a:ext cx="5016499" cy="2568490"/>
          </a:xfrm>
        </p:spPr>
        <p:txBody>
          <a:bodyPr>
            <a:normAutofit/>
          </a:bodyPr>
          <a:lstStyle/>
          <a:p>
            <a:pPr marL="457200" indent="-457200">
              <a:buFont typeface="Arial" panose="020B0604020202020204" pitchFamily="34" charset="0"/>
              <a:buChar char="•"/>
            </a:pPr>
            <a:r>
              <a:rPr lang="en-US" sz="3200" dirty="0">
                <a:solidFill>
                  <a:srgbClr val="1F295C"/>
                </a:solidFill>
              </a:rPr>
              <a:t>Get into your groups</a:t>
            </a:r>
          </a:p>
          <a:p>
            <a:pPr marL="457200" indent="-457200">
              <a:buFont typeface="Arial" panose="020B0604020202020204" pitchFamily="34" charset="0"/>
              <a:buChar char="•"/>
            </a:pPr>
            <a:r>
              <a:rPr lang="en-US" sz="3200" dirty="0">
                <a:solidFill>
                  <a:srgbClr val="1F295C"/>
                </a:solidFill>
              </a:rPr>
              <a:t>Work as a team to complete the worksheets</a:t>
            </a:r>
            <a:endParaRPr lang="en-US" sz="1000" dirty="0">
              <a:solidFill>
                <a:srgbClr val="1F295C"/>
              </a:solidFill>
            </a:endParaRPr>
          </a:p>
        </p:txBody>
      </p:sp>
      <p:pic>
        <p:nvPicPr>
          <p:cNvPr id="3" name="Picture 2"/>
          <p:cNvPicPr>
            <a:picLocks noChangeAspect="1"/>
          </p:cNvPicPr>
          <p:nvPr/>
        </p:nvPicPr>
        <p:blipFill>
          <a:blip r:embed="rId3"/>
          <a:stretch>
            <a:fillRect/>
          </a:stretch>
        </p:blipFill>
        <p:spPr>
          <a:xfrm rot="599837">
            <a:off x="2933021" y="1921047"/>
            <a:ext cx="3261694" cy="423386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rot="21139863">
            <a:off x="560189" y="1939179"/>
            <a:ext cx="3288365" cy="426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299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8A5671D-9DE8-43AB-A7CC-163DE2913BE0}"/>
              </a:ext>
            </a:extLst>
          </p:cNvPr>
          <p:cNvSpPr txBox="1">
            <a:spLocks/>
          </p:cNvSpPr>
          <p:nvPr/>
        </p:nvSpPr>
        <p:spPr>
          <a:xfrm>
            <a:off x="0" y="780197"/>
            <a:ext cx="12192000" cy="9586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Restoration Impacts on Birds</a:t>
            </a:r>
          </a:p>
        </p:txBody>
      </p:sp>
      <p:pic>
        <p:nvPicPr>
          <p:cNvPr id="2" name="Picture 1"/>
          <p:cNvPicPr>
            <a:picLocks noChangeAspect="1"/>
          </p:cNvPicPr>
          <p:nvPr/>
        </p:nvPicPr>
        <p:blipFill>
          <a:blip r:embed="rId3"/>
          <a:stretch>
            <a:fillRect/>
          </a:stretch>
        </p:blipFill>
        <p:spPr>
          <a:xfrm>
            <a:off x="651102" y="1738844"/>
            <a:ext cx="6680427" cy="4860291"/>
          </a:xfrm>
          <a:prstGeom prst="rect">
            <a:avLst/>
          </a:prstGeom>
        </p:spPr>
      </p:pic>
      <p:sp>
        <p:nvSpPr>
          <p:cNvPr id="6"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795192" y="2383971"/>
            <a:ext cx="3933144" cy="3306201"/>
          </a:xfrm>
        </p:spPr>
        <p:txBody>
          <a:bodyPr>
            <a:normAutofit/>
          </a:bodyPr>
          <a:lstStyle/>
          <a:p>
            <a:pPr marL="342900" indent="-342900">
              <a:buFont typeface="Arial" panose="020B0604020202020204" pitchFamily="34" charset="0"/>
              <a:buChar char="•"/>
            </a:pPr>
            <a:r>
              <a:rPr lang="en-US" sz="3200" dirty="0">
                <a:solidFill>
                  <a:srgbClr val="1F295C"/>
                </a:solidFill>
              </a:rPr>
              <a:t>Comparison of aquatic wading birds and cattle egret before and after restoration.</a:t>
            </a:r>
            <a:endParaRPr lang="en-US" sz="1000" dirty="0">
              <a:solidFill>
                <a:srgbClr val="1F295C"/>
              </a:solidFill>
            </a:endParaRPr>
          </a:p>
        </p:txBody>
      </p:sp>
    </p:spTree>
    <p:extLst>
      <p:ext uri="{BB962C8B-B14F-4D97-AF65-F5344CB8AC3E}">
        <p14:creationId xmlns:p14="http://schemas.microsoft.com/office/powerpoint/2010/main" val="137151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842761" y="2114586"/>
            <a:ext cx="4968239" cy="4196257"/>
          </a:xfrm>
        </p:spPr>
        <p:txBody>
          <a:bodyPr>
            <a:normAutofit/>
          </a:bodyPr>
          <a:lstStyle/>
          <a:p>
            <a:r>
              <a:rPr lang="en-US" sz="3200" b="1" dirty="0">
                <a:solidFill>
                  <a:srgbClr val="1F295C"/>
                </a:solidFill>
              </a:rPr>
              <a:t>Wet Season: </a:t>
            </a:r>
          </a:p>
          <a:p>
            <a:pPr marL="342900" indent="-342900">
              <a:buFont typeface="Arial" panose="020B0604020202020204" pitchFamily="34" charset="0"/>
              <a:buChar char="•"/>
            </a:pPr>
            <a:r>
              <a:rPr lang="en-US" sz="3200" dirty="0">
                <a:solidFill>
                  <a:srgbClr val="1F295C"/>
                </a:solidFill>
              </a:rPr>
              <a:t>May through November</a:t>
            </a:r>
          </a:p>
          <a:p>
            <a:pPr marL="342900" indent="-342900">
              <a:buFont typeface="Arial" panose="020B0604020202020204" pitchFamily="34" charset="0"/>
              <a:buChar char="•"/>
            </a:pPr>
            <a:r>
              <a:rPr lang="en-US" sz="3200" dirty="0">
                <a:solidFill>
                  <a:srgbClr val="1F295C"/>
                </a:solidFill>
              </a:rPr>
              <a:t>25-30 inches of rain</a:t>
            </a:r>
          </a:p>
          <a:p>
            <a:r>
              <a:rPr lang="en-US" sz="3200" b="1" dirty="0">
                <a:solidFill>
                  <a:srgbClr val="1F295C"/>
                </a:solidFill>
              </a:rPr>
              <a:t>Dry Season: </a:t>
            </a:r>
          </a:p>
          <a:p>
            <a:pPr marL="457200" indent="-457200">
              <a:buFont typeface="Arial" panose="020B0604020202020204" pitchFamily="34" charset="0"/>
              <a:buChar char="•"/>
            </a:pPr>
            <a:r>
              <a:rPr lang="en-US" sz="3200" dirty="0">
                <a:solidFill>
                  <a:srgbClr val="1F295C"/>
                </a:solidFill>
              </a:rPr>
              <a:t>December through April</a:t>
            </a:r>
          </a:p>
          <a:p>
            <a:pPr marL="457200" indent="-457200">
              <a:buFont typeface="Arial" panose="020B0604020202020204" pitchFamily="34" charset="0"/>
              <a:buChar char="•"/>
            </a:pPr>
            <a:r>
              <a:rPr lang="en-US" sz="3200" dirty="0">
                <a:solidFill>
                  <a:srgbClr val="1F295C"/>
                </a:solidFill>
              </a:rPr>
              <a:t>&lt; 4 inches</a:t>
            </a:r>
          </a:p>
        </p:txBody>
      </p:sp>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05156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Florida’s Two Seasons</a:t>
            </a:r>
          </a:p>
        </p:txBody>
      </p:sp>
      <p:pic>
        <p:nvPicPr>
          <p:cNvPr id="1026" name="Picture 2" descr="https://www.weather.gov/images/mlb/enso/seasonal-rainfall.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5381" r="3449" b="3130"/>
          <a:stretch/>
        </p:blipFill>
        <p:spPr bwMode="auto">
          <a:xfrm>
            <a:off x="326731" y="1996068"/>
            <a:ext cx="6263350" cy="3921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731" y="6212359"/>
            <a:ext cx="6096371" cy="369332"/>
          </a:xfrm>
          <a:prstGeom prst="rect">
            <a:avLst/>
          </a:prstGeom>
          <a:noFill/>
        </p:spPr>
        <p:txBody>
          <a:bodyPr wrap="square" rtlCol="0">
            <a:spAutoFit/>
          </a:bodyPr>
          <a:lstStyle/>
          <a:p>
            <a:r>
              <a:rPr lang="en-US" i="1" dirty="0">
                <a:solidFill>
                  <a:srgbClr val="1F295C"/>
                </a:solidFill>
              </a:rPr>
              <a:t>Image Source: National Weather Service</a:t>
            </a:r>
          </a:p>
        </p:txBody>
      </p:sp>
    </p:spTree>
    <p:extLst>
      <p:ext uri="{BB962C8B-B14F-4D97-AF65-F5344CB8AC3E}">
        <p14:creationId xmlns:p14="http://schemas.microsoft.com/office/powerpoint/2010/main" val="193714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05156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Kissimmee River Floodplain</a:t>
            </a:r>
          </a:p>
        </p:txBody>
      </p:sp>
      <p:sp>
        <p:nvSpPr>
          <p:cNvPr id="6" name="TextBox 5"/>
          <p:cNvSpPr txBox="1"/>
          <p:nvPr/>
        </p:nvSpPr>
        <p:spPr>
          <a:xfrm>
            <a:off x="204067" y="6344449"/>
            <a:ext cx="7117080" cy="369332"/>
          </a:xfrm>
          <a:prstGeom prst="rect">
            <a:avLst/>
          </a:prstGeom>
          <a:noFill/>
        </p:spPr>
        <p:txBody>
          <a:bodyPr wrap="square" rtlCol="0">
            <a:spAutoFit/>
          </a:bodyPr>
          <a:lstStyle/>
          <a:p>
            <a:r>
              <a:rPr lang="en-US" i="1" dirty="0">
                <a:solidFill>
                  <a:srgbClr val="1F295C"/>
                </a:solidFill>
              </a:rPr>
              <a:t>Image Source: Brent Anderson</a:t>
            </a: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683499" y="2413000"/>
            <a:ext cx="4205559" cy="3798229"/>
          </a:xfrm>
        </p:spPr>
        <p:txBody>
          <a:bodyPr>
            <a:normAutofit/>
          </a:bodyPr>
          <a:lstStyle/>
          <a:p>
            <a:pPr marL="342900" indent="-342900">
              <a:buFont typeface="Arial" panose="020B0604020202020204" pitchFamily="34" charset="0"/>
              <a:buChar char="•"/>
            </a:pPr>
            <a:r>
              <a:rPr lang="en-US" sz="3200" dirty="0">
                <a:solidFill>
                  <a:srgbClr val="1F295C"/>
                </a:solidFill>
              </a:rPr>
              <a:t>~1 to 2 miles wide</a:t>
            </a:r>
          </a:p>
          <a:p>
            <a:pPr marL="342900" indent="-342900">
              <a:buFont typeface="Arial" panose="020B0604020202020204" pitchFamily="34" charset="0"/>
              <a:buChar char="•"/>
            </a:pPr>
            <a:r>
              <a:rPr lang="en-US" sz="3200" dirty="0">
                <a:solidFill>
                  <a:srgbClr val="1F295C"/>
                </a:solidFill>
              </a:rPr>
              <a:t>Inundated with water for most of the year</a:t>
            </a:r>
          </a:p>
          <a:p>
            <a:pPr marL="342900" indent="-342900">
              <a:buFont typeface="Arial" panose="020B0604020202020204" pitchFamily="34" charset="0"/>
              <a:buChar char="•"/>
            </a:pPr>
            <a:r>
              <a:rPr lang="en-US" sz="3200" dirty="0">
                <a:solidFill>
                  <a:srgbClr val="1F295C"/>
                </a:solidFill>
              </a:rPr>
              <a:t>Habitat for wading birds</a:t>
            </a:r>
          </a:p>
          <a:p>
            <a:pPr marL="342900" indent="-342900">
              <a:buFont typeface="Arial" panose="020B0604020202020204" pitchFamily="34" charset="0"/>
              <a:buChar char="•"/>
            </a:pPr>
            <a:endParaRPr lang="en-US" sz="1000" dirty="0">
              <a:solidFill>
                <a:srgbClr val="1F295C"/>
              </a:solidFill>
            </a:endParaRPr>
          </a:p>
        </p:txBody>
      </p:sp>
      <p:pic>
        <p:nvPicPr>
          <p:cNvPr id="8" name="Picture 7">
            <a:extLst>
              <a:ext uri="{FF2B5EF4-FFF2-40B4-BE49-F238E27FC236}">
                <a16:creationId xmlns:a16="http://schemas.microsoft.com/office/drawing/2014/main" id="{985A5D10-0B00-49DC-9465-6B39807D4555}"/>
              </a:ext>
            </a:extLst>
          </p:cNvPr>
          <p:cNvPicPr>
            <a:picLocks noChangeAspect="1"/>
          </p:cNvPicPr>
          <p:nvPr/>
        </p:nvPicPr>
        <p:blipFill rotWithShape="1">
          <a:blip r:embed="rId3">
            <a:extLst>
              <a:ext uri="{28A0092B-C50C-407E-A947-70E740481C1C}">
                <a14:useLocalDpi xmlns:a14="http://schemas.microsoft.com/office/drawing/2010/main" val="0"/>
              </a:ext>
            </a:extLst>
          </a:blip>
          <a:srcRect t="19279"/>
          <a:stretch/>
        </p:blipFill>
        <p:spPr>
          <a:xfrm>
            <a:off x="301857" y="1738843"/>
            <a:ext cx="6918679" cy="4472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019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861300" y="2978468"/>
            <a:ext cx="4025900" cy="3516843"/>
          </a:xfrm>
        </p:spPr>
        <p:txBody>
          <a:bodyPr>
            <a:normAutofit/>
          </a:bodyPr>
          <a:lstStyle/>
          <a:p>
            <a:pPr marL="342900" indent="-342900">
              <a:buFont typeface="Arial" panose="020B0604020202020204" pitchFamily="34" charset="0"/>
              <a:buChar char="•"/>
            </a:pPr>
            <a:r>
              <a:rPr lang="en-US" sz="3200" dirty="0">
                <a:solidFill>
                  <a:srgbClr val="1F295C"/>
                </a:solidFill>
              </a:rPr>
              <a:t>Wade in shallow waters, foraging for aquatic invertebrates and fish</a:t>
            </a:r>
          </a:p>
        </p:txBody>
      </p:sp>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05156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Wading Birds</a:t>
            </a:r>
          </a:p>
        </p:txBody>
      </p:sp>
      <p:sp>
        <p:nvSpPr>
          <p:cNvPr id="5" name="TextBox 4"/>
          <p:cNvSpPr txBox="1"/>
          <p:nvPr/>
        </p:nvSpPr>
        <p:spPr>
          <a:xfrm>
            <a:off x="187031" y="6443479"/>
            <a:ext cx="6096371" cy="369332"/>
          </a:xfrm>
          <a:prstGeom prst="rect">
            <a:avLst/>
          </a:prstGeom>
          <a:noFill/>
        </p:spPr>
        <p:txBody>
          <a:bodyPr wrap="square" rtlCol="0">
            <a:spAutoFit/>
          </a:bodyPr>
          <a:lstStyle/>
          <a:p>
            <a:r>
              <a:rPr lang="en-US" i="1" dirty="0">
                <a:solidFill>
                  <a:srgbClr val="1F295C"/>
                </a:solidFill>
              </a:rPr>
              <a:t>Image Source: Brent Anderson</a:t>
            </a:r>
          </a:p>
        </p:txBody>
      </p:sp>
      <p:pic>
        <p:nvPicPr>
          <p:cNvPr id="3074" name="Picture 2" descr="A bird standing next to a body of water&#10;&#10;Description automatically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t="7144" b="5692"/>
          <a:stretch/>
        </p:blipFill>
        <p:spPr bwMode="auto">
          <a:xfrm>
            <a:off x="187031" y="1968500"/>
            <a:ext cx="7483920" cy="4351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2151" y="2184400"/>
            <a:ext cx="1916249" cy="523220"/>
          </a:xfrm>
          <a:prstGeom prst="rect">
            <a:avLst/>
          </a:prstGeom>
          <a:noFill/>
        </p:spPr>
        <p:txBody>
          <a:bodyPr wrap="square" rtlCol="0">
            <a:spAutoFit/>
          </a:bodyPr>
          <a:lstStyle/>
          <a:p>
            <a:r>
              <a:rPr lang="en-US" sz="2800" i="1" dirty="0">
                <a:solidFill>
                  <a:schemeClr val="bg1"/>
                </a:solidFill>
              </a:rPr>
              <a:t>Great egret</a:t>
            </a:r>
          </a:p>
        </p:txBody>
      </p:sp>
    </p:spTree>
    <p:extLst>
      <p:ext uri="{BB962C8B-B14F-4D97-AF65-F5344CB8AC3E}">
        <p14:creationId xmlns:p14="http://schemas.microsoft.com/office/powerpoint/2010/main" val="43520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05156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Wading Birds</a:t>
            </a: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176641" y="2385433"/>
            <a:ext cx="5448299" cy="4196257"/>
          </a:xfrm>
        </p:spPr>
        <p:txBody>
          <a:bodyPr>
            <a:normAutofit/>
          </a:bodyPr>
          <a:lstStyle/>
          <a:p>
            <a:r>
              <a:rPr lang="en-US" sz="3200" b="1" dirty="0">
                <a:solidFill>
                  <a:srgbClr val="1F295C"/>
                </a:solidFill>
              </a:rPr>
              <a:t>Food Supply in the Dry Season: </a:t>
            </a:r>
          </a:p>
          <a:p>
            <a:pPr marL="342900" indent="-342900">
              <a:buFont typeface="Arial" panose="020B0604020202020204" pitchFamily="34" charset="0"/>
              <a:buChar char="•"/>
            </a:pPr>
            <a:r>
              <a:rPr lang="en-US" sz="3200" dirty="0">
                <a:solidFill>
                  <a:srgbClr val="1F295C"/>
                </a:solidFill>
              </a:rPr>
              <a:t>invertebrates and fish migrate to small pools of water as the water level drops</a:t>
            </a:r>
          </a:p>
          <a:p>
            <a:pPr marL="342900" indent="-342900">
              <a:buFont typeface="Arial" panose="020B0604020202020204" pitchFamily="34" charset="0"/>
              <a:buChar char="•"/>
            </a:pPr>
            <a:r>
              <a:rPr lang="en-US" sz="3200" dirty="0">
                <a:solidFill>
                  <a:srgbClr val="1F295C"/>
                </a:solidFill>
              </a:rPr>
              <a:t>makes food much easier to locate and carry back to their nests</a:t>
            </a:r>
            <a:endParaRPr lang="en-US" sz="1000" dirty="0">
              <a:solidFill>
                <a:srgbClr val="1F295C"/>
              </a:solidFill>
            </a:endParaRPr>
          </a:p>
        </p:txBody>
      </p:sp>
      <p:sp>
        <p:nvSpPr>
          <p:cNvPr id="10" name="TextBox 9"/>
          <p:cNvSpPr txBox="1"/>
          <p:nvPr/>
        </p:nvSpPr>
        <p:spPr>
          <a:xfrm>
            <a:off x="5859704" y="4298896"/>
            <a:ext cx="6096371" cy="369332"/>
          </a:xfrm>
          <a:prstGeom prst="rect">
            <a:avLst/>
          </a:prstGeom>
          <a:noFill/>
        </p:spPr>
        <p:txBody>
          <a:bodyPr wrap="square" rtlCol="0">
            <a:spAutoFit/>
          </a:bodyPr>
          <a:lstStyle/>
          <a:p>
            <a:r>
              <a:rPr lang="en-US" i="1" dirty="0">
                <a:solidFill>
                  <a:srgbClr val="1F295C"/>
                </a:solidFill>
              </a:rPr>
              <a:t>Image Source: Wikipedia</a:t>
            </a:r>
          </a:p>
        </p:txBody>
      </p:sp>
      <p:pic>
        <p:nvPicPr>
          <p:cNvPr id="5" name="Picture 4">
            <a:extLst>
              <a:ext uri="{FF2B5EF4-FFF2-40B4-BE49-F238E27FC236}">
                <a16:creationId xmlns:a16="http://schemas.microsoft.com/office/drawing/2014/main" id="{8FE2408C-8C48-4846-B159-22A945A8D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704" y="335237"/>
            <a:ext cx="5885328" cy="396365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780451" y="3575368"/>
            <a:ext cx="1916249" cy="523220"/>
          </a:xfrm>
          <a:prstGeom prst="rect">
            <a:avLst/>
          </a:prstGeom>
          <a:noFill/>
        </p:spPr>
        <p:txBody>
          <a:bodyPr wrap="square" rtlCol="0">
            <a:spAutoFit/>
          </a:bodyPr>
          <a:lstStyle/>
          <a:p>
            <a:pPr algn="r"/>
            <a:r>
              <a:rPr lang="en-US" sz="2800" i="1" dirty="0">
                <a:solidFill>
                  <a:schemeClr val="bg1"/>
                </a:solidFill>
              </a:rPr>
              <a:t>White Ibis</a:t>
            </a:r>
          </a:p>
        </p:txBody>
      </p:sp>
    </p:spTree>
    <p:extLst>
      <p:ext uri="{BB962C8B-B14F-4D97-AF65-F5344CB8AC3E}">
        <p14:creationId xmlns:p14="http://schemas.microsoft.com/office/powerpoint/2010/main" val="113863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21920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Channelization Impacts</a:t>
            </a: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988300" y="2743309"/>
            <a:ext cx="3764575" cy="1595501"/>
          </a:xfrm>
        </p:spPr>
        <p:txBody>
          <a:bodyPr>
            <a:normAutofit/>
          </a:bodyPr>
          <a:lstStyle/>
          <a:p>
            <a:pPr marL="342900" indent="-342900">
              <a:buFont typeface="Arial" panose="020B0604020202020204" pitchFamily="34" charset="0"/>
              <a:buChar char="•"/>
            </a:pPr>
            <a:r>
              <a:rPr lang="en-US" sz="3200" dirty="0">
                <a:solidFill>
                  <a:srgbClr val="1F295C"/>
                </a:solidFill>
              </a:rPr>
              <a:t>Bird populations declined by up to 90%</a:t>
            </a:r>
          </a:p>
          <a:p>
            <a:pPr marL="342900" indent="-342900">
              <a:buFont typeface="Arial" panose="020B0604020202020204" pitchFamily="34" charset="0"/>
              <a:buChar char="•"/>
            </a:pPr>
            <a:endParaRPr lang="en-US" sz="1000" dirty="0">
              <a:solidFill>
                <a:srgbClr val="1F295C"/>
              </a:solidFill>
            </a:endParaRPr>
          </a:p>
        </p:txBody>
      </p:sp>
      <p:sp>
        <p:nvSpPr>
          <p:cNvPr id="10" name="TextBox 9"/>
          <p:cNvSpPr txBox="1"/>
          <p:nvPr/>
        </p:nvSpPr>
        <p:spPr>
          <a:xfrm>
            <a:off x="817804" y="6411109"/>
            <a:ext cx="6096371" cy="369332"/>
          </a:xfrm>
          <a:prstGeom prst="rect">
            <a:avLst/>
          </a:prstGeom>
          <a:noFill/>
        </p:spPr>
        <p:txBody>
          <a:bodyPr wrap="square" rtlCol="0">
            <a:spAutoFit/>
          </a:bodyPr>
          <a:lstStyle/>
          <a:p>
            <a:r>
              <a:rPr lang="en-US" i="1" dirty="0">
                <a:solidFill>
                  <a:srgbClr val="1F295C"/>
                </a:solidFill>
              </a:rPr>
              <a:t>Image Source: SFWMD</a:t>
            </a:r>
          </a:p>
        </p:txBody>
      </p:sp>
      <p:pic>
        <p:nvPicPr>
          <p:cNvPr id="3" name="Picture 2"/>
          <p:cNvPicPr>
            <a:picLocks noChangeAspect="1"/>
          </p:cNvPicPr>
          <p:nvPr/>
        </p:nvPicPr>
        <p:blipFill>
          <a:blip r:embed="rId3"/>
          <a:stretch>
            <a:fillRect/>
          </a:stretch>
        </p:blipFill>
        <p:spPr>
          <a:xfrm>
            <a:off x="912813" y="1914268"/>
            <a:ext cx="6542088" cy="4341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6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239000" y="2695516"/>
            <a:ext cx="4114800" cy="3516843"/>
          </a:xfrm>
        </p:spPr>
        <p:txBody>
          <a:bodyPr>
            <a:normAutofit/>
          </a:bodyPr>
          <a:lstStyle/>
          <a:p>
            <a:pPr marL="342900" indent="-342900">
              <a:buFont typeface="Arial" panose="020B0604020202020204" pitchFamily="34" charset="0"/>
              <a:buChar char="•"/>
            </a:pPr>
            <a:r>
              <a:rPr lang="en-US" sz="3200" dirty="0">
                <a:solidFill>
                  <a:srgbClr val="1F295C"/>
                </a:solidFill>
              </a:rPr>
              <a:t>Wading birds impacted</a:t>
            </a:r>
          </a:p>
          <a:p>
            <a:pPr marL="342900" indent="-342900">
              <a:buFont typeface="Arial" panose="020B0604020202020204" pitchFamily="34" charset="0"/>
              <a:buChar char="•"/>
            </a:pPr>
            <a:r>
              <a:rPr lang="en-US" sz="3200" dirty="0">
                <a:solidFill>
                  <a:srgbClr val="1F295C"/>
                </a:solidFill>
              </a:rPr>
              <a:t>Rely on dry season for nesting and feeding young</a:t>
            </a:r>
          </a:p>
        </p:txBody>
      </p:sp>
      <p:sp>
        <p:nvSpPr>
          <p:cNvPr id="5" name="TextBox 4"/>
          <p:cNvSpPr txBox="1"/>
          <p:nvPr/>
        </p:nvSpPr>
        <p:spPr>
          <a:xfrm>
            <a:off x="326731" y="6212359"/>
            <a:ext cx="6096371" cy="369332"/>
          </a:xfrm>
          <a:prstGeom prst="rect">
            <a:avLst/>
          </a:prstGeom>
          <a:noFill/>
        </p:spPr>
        <p:txBody>
          <a:bodyPr wrap="square" rtlCol="0">
            <a:spAutoFit/>
          </a:bodyPr>
          <a:lstStyle/>
          <a:p>
            <a:r>
              <a:rPr lang="en-US" i="1" dirty="0">
                <a:solidFill>
                  <a:srgbClr val="1F295C"/>
                </a:solidFill>
              </a:rPr>
              <a:t>Image Source: Brent Anderson</a:t>
            </a:r>
          </a:p>
        </p:txBody>
      </p:sp>
      <p:sp>
        <p:nvSpPr>
          <p:cNvPr id="8" name="Title 2">
            <a:extLst>
              <a:ext uri="{FF2B5EF4-FFF2-40B4-BE49-F238E27FC236}">
                <a16:creationId xmlns:a16="http://schemas.microsoft.com/office/drawing/2014/main" id="{C8A5671D-9DE8-43AB-A7CC-163DE2913BE0}"/>
              </a:ext>
            </a:extLst>
          </p:cNvPr>
          <p:cNvSpPr txBox="1">
            <a:spLocks/>
          </p:cNvSpPr>
          <p:nvPr/>
        </p:nvSpPr>
        <p:spPr>
          <a:xfrm>
            <a:off x="0" y="780197"/>
            <a:ext cx="12192000" cy="9586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5197475" algn="l"/>
              </a:tabLst>
            </a:pPr>
            <a:r>
              <a:rPr lang="en-US" sz="8800" b="1">
                <a:solidFill>
                  <a:srgbClr val="719B2D"/>
                </a:solidFill>
                <a:effectLst>
                  <a:outerShdw blurRad="38100" dist="38100" dir="2700000" algn="tl">
                    <a:srgbClr val="000000">
                      <a:alpha val="43137"/>
                    </a:srgbClr>
                  </a:outerShdw>
                </a:effectLst>
                <a:latin typeface="Pristina" panose="03060402040406080204" pitchFamily="66" charset="0"/>
              </a:rPr>
              <a:t>Channelization Impacts</a:t>
            </a:r>
            <a:endParaRPr lang="en-US" sz="88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pic>
        <p:nvPicPr>
          <p:cNvPr id="3" name="Picture 2"/>
          <p:cNvPicPr>
            <a:picLocks noChangeAspect="1"/>
          </p:cNvPicPr>
          <p:nvPr/>
        </p:nvPicPr>
        <p:blipFill>
          <a:blip r:embed="rId3"/>
          <a:stretch>
            <a:fillRect/>
          </a:stretch>
        </p:blipFill>
        <p:spPr>
          <a:xfrm>
            <a:off x="469900" y="1917182"/>
            <a:ext cx="6262688" cy="429517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78393" y="2042657"/>
            <a:ext cx="2491378" cy="523220"/>
          </a:xfrm>
          <a:prstGeom prst="rect">
            <a:avLst/>
          </a:prstGeom>
          <a:noFill/>
        </p:spPr>
        <p:txBody>
          <a:bodyPr wrap="square" rtlCol="0">
            <a:spAutoFit/>
          </a:bodyPr>
          <a:lstStyle/>
          <a:p>
            <a:r>
              <a:rPr lang="en-US" sz="2800" i="1" dirty="0">
                <a:solidFill>
                  <a:schemeClr val="bg1"/>
                </a:solidFill>
              </a:rPr>
              <a:t>Baby Snail Kites</a:t>
            </a:r>
          </a:p>
        </p:txBody>
      </p:sp>
    </p:spTree>
    <p:extLst>
      <p:ext uri="{BB962C8B-B14F-4D97-AF65-F5344CB8AC3E}">
        <p14:creationId xmlns:p14="http://schemas.microsoft.com/office/powerpoint/2010/main" val="368991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21920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Channelization Impacts</a:t>
            </a: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416800" y="2395887"/>
            <a:ext cx="4202538" cy="4196257"/>
          </a:xfrm>
        </p:spPr>
        <p:txBody>
          <a:bodyPr>
            <a:normAutofit/>
          </a:bodyPr>
          <a:lstStyle/>
          <a:p>
            <a:pPr marL="342900" indent="-342900">
              <a:buFont typeface="Arial" panose="020B0604020202020204" pitchFamily="34" charset="0"/>
              <a:buChar char="•"/>
            </a:pPr>
            <a:r>
              <a:rPr lang="en-US" sz="3200" dirty="0">
                <a:solidFill>
                  <a:srgbClr val="1F295C"/>
                </a:solidFill>
              </a:rPr>
              <a:t>Cattle could graze year-round</a:t>
            </a:r>
          </a:p>
          <a:p>
            <a:pPr marL="342900" indent="-342900">
              <a:buFont typeface="Arial" panose="020B0604020202020204" pitchFamily="34" charset="0"/>
              <a:buChar char="•"/>
            </a:pPr>
            <a:r>
              <a:rPr lang="en-US" sz="3200" dirty="0">
                <a:solidFill>
                  <a:srgbClr val="1F295C"/>
                </a:solidFill>
              </a:rPr>
              <a:t>Cattle egrets expanded their range to former floodplain areas</a:t>
            </a:r>
          </a:p>
          <a:p>
            <a:pPr marL="342900" indent="-342900">
              <a:buFont typeface="Arial" panose="020B0604020202020204" pitchFamily="34" charset="0"/>
              <a:buChar char="•"/>
            </a:pPr>
            <a:endParaRPr lang="en-US" sz="3200" dirty="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sp>
        <p:nvSpPr>
          <p:cNvPr id="10" name="TextBox 9"/>
          <p:cNvSpPr txBox="1"/>
          <p:nvPr/>
        </p:nvSpPr>
        <p:spPr>
          <a:xfrm>
            <a:off x="335204" y="6212279"/>
            <a:ext cx="6096371" cy="369332"/>
          </a:xfrm>
          <a:prstGeom prst="rect">
            <a:avLst/>
          </a:prstGeom>
          <a:noFill/>
        </p:spPr>
        <p:txBody>
          <a:bodyPr wrap="square" rtlCol="0">
            <a:spAutoFit/>
          </a:bodyPr>
          <a:lstStyle/>
          <a:p>
            <a:r>
              <a:rPr lang="en-US" i="1" dirty="0">
                <a:solidFill>
                  <a:srgbClr val="1F295C"/>
                </a:solidFill>
              </a:rPr>
              <a:t>Image Source: Wikipedia</a:t>
            </a:r>
          </a:p>
        </p:txBody>
      </p:sp>
      <p:pic>
        <p:nvPicPr>
          <p:cNvPr id="1026" name="Picture 2" descr="Cattle Egret (44750698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05" y="1838603"/>
            <a:ext cx="5831568" cy="4373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8393" y="2042657"/>
            <a:ext cx="2491378" cy="523220"/>
          </a:xfrm>
          <a:prstGeom prst="rect">
            <a:avLst/>
          </a:prstGeom>
          <a:noFill/>
        </p:spPr>
        <p:txBody>
          <a:bodyPr wrap="square" rtlCol="0">
            <a:spAutoFit/>
          </a:bodyPr>
          <a:lstStyle/>
          <a:p>
            <a:r>
              <a:rPr lang="en-US" sz="2800" i="1" dirty="0">
                <a:solidFill>
                  <a:schemeClr val="bg1"/>
                </a:solidFill>
              </a:rPr>
              <a:t>Cattle Egret</a:t>
            </a:r>
          </a:p>
        </p:txBody>
      </p:sp>
    </p:spTree>
    <p:extLst>
      <p:ext uri="{BB962C8B-B14F-4D97-AF65-F5344CB8AC3E}">
        <p14:creationId xmlns:p14="http://schemas.microsoft.com/office/powerpoint/2010/main" val="363373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543800" y="2880182"/>
            <a:ext cx="4292600" cy="3516843"/>
          </a:xfrm>
        </p:spPr>
        <p:txBody>
          <a:bodyPr>
            <a:normAutofit/>
          </a:bodyPr>
          <a:lstStyle/>
          <a:p>
            <a:pPr marL="342900" indent="-342900">
              <a:buFont typeface="Arial" panose="020B0604020202020204" pitchFamily="34" charset="0"/>
              <a:buChar char="•"/>
            </a:pPr>
            <a:r>
              <a:rPr lang="en-US" sz="3200" dirty="0">
                <a:solidFill>
                  <a:srgbClr val="1F295C"/>
                </a:solidFill>
              </a:rPr>
              <a:t>Difficult for waterfowl to feed in the canal due to:</a:t>
            </a:r>
          </a:p>
          <a:p>
            <a:pPr marL="800100" lvl="1" indent="-342900">
              <a:buFont typeface="Arial" panose="020B0604020202020204" pitchFamily="34" charset="0"/>
              <a:buChar char="•"/>
            </a:pPr>
            <a:r>
              <a:rPr lang="en-US" sz="2800" dirty="0">
                <a:solidFill>
                  <a:srgbClr val="1F295C"/>
                </a:solidFill>
              </a:rPr>
              <a:t>Increased flow</a:t>
            </a:r>
          </a:p>
          <a:p>
            <a:pPr marL="800100" lvl="1" indent="-342900">
              <a:buFont typeface="Arial" panose="020B0604020202020204" pitchFamily="34" charset="0"/>
              <a:buChar char="•"/>
            </a:pPr>
            <a:r>
              <a:rPr lang="en-US" sz="2800" dirty="0">
                <a:solidFill>
                  <a:srgbClr val="1F295C"/>
                </a:solidFill>
              </a:rPr>
              <a:t>Depth (30 feet deep)</a:t>
            </a:r>
          </a:p>
        </p:txBody>
      </p:sp>
      <p:sp>
        <p:nvSpPr>
          <p:cNvPr id="5" name="TextBox 4"/>
          <p:cNvSpPr txBox="1"/>
          <p:nvPr/>
        </p:nvSpPr>
        <p:spPr>
          <a:xfrm>
            <a:off x="326731" y="6212359"/>
            <a:ext cx="6096371" cy="369332"/>
          </a:xfrm>
          <a:prstGeom prst="rect">
            <a:avLst/>
          </a:prstGeom>
          <a:noFill/>
        </p:spPr>
        <p:txBody>
          <a:bodyPr wrap="square" rtlCol="0">
            <a:spAutoFit/>
          </a:bodyPr>
          <a:lstStyle/>
          <a:p>
            <a:r>
              <a:rPr lang="en-US" i="1" dirty="0">
                <a:solidFill>
                  <a:srgbClr val="1F295C"/>
                </a:solidFill>
              </a:rPr>
              <a:t>Image Source: Wikipedia</a:t>
            </a:r>
          </a:p>
        </p:txBody>
      </p:sp>
      <p:sp>
        <p:nvSpPr>
          <p:cNvPr id="8" name="Title 2">
            <a:extLst>
              <a:ext uri="{FF2B5EF4-FFF2-40B4-BE49-F238E27FC236}">
                <a16:creationId xmlns:a16="http://schemas.microsoft.com/office/drawing/2014/main" id="{C8A5671D-9DE8-43AB-A7CC-163DE2913BE0}"/>
              </a:ext>
            </a:extLst>
          </p:cNvPr>
          <p:cNvSpPr txBox="1">
            <a:spLocks/>
          </p:cNvSpPr>
          <p:nvPr/>
        </p:nvSpPr>
        <p:spPr>
          <a:xfrm>
            <a:off x="0" y="780197"/>
            <a:ext cx="12192000" cy="9586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5197475" algn="l"/>
              </a:tabLst>
            </a:pPr>
            <a:r>
              <a:rPr lang="en-US" sz="8800" b="1">
                <a:solidFill>
                  <a:srgbClr val="719B2D"/>
                </a:solidFill>
                <a:effectLst>
                  <a:outerShdw blurRad="38100" dist="38100" dir="2700000" algn="tl">
                    <a:srgbClr val="000000">
                      <a:alpha val="43137"/>
                    </a:srgbClr>
                  </a:outerShdw>
                </a:effectLst>
                <a:latin typeface="Pristina" panose="03060402040406080204" pitchFamily="66" charset="0"/>
              </a:rPr>
              <a:t>Channelization Impacts</a:t>
            </a:r>
            <a:endParaRPr lang="en-US" sz="88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pic>
        <p:nvPicPr>
          <p:cNvPr id="2050" name="Picture 2" descr="Double-crested Cormo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781584"/>
            <a:ext cx="6640126" cy="4430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5224" y="1911001"/>
            <a:ext cx="4276633" cy="954107"/>
          </a:xfrm>
          <a:prstGeom prst="rect">
            <a:avLst/>
          </a:prstGeom>
          <a:noFill/>
        </p:spPr>
        <p:txBody>
          <a:bodyPr wrap="square" rtlCol="0">
            <a:spAutoFit/>
          </a:bodyPr>
          <a:lstStyle/>
          <a:p>
            <a:r>
              <a:rPr lang="en-US" sz="2800" i="1" dirty="0">
                <a:solidFill>
                  <a:schemeClr val="bg1"/>
                </a:solidFill>
              </a:rPr>
              <a:t>Double-crested Cormorants on the C-38 Canal</a:t>
            </a:r>
          </a:p>
        </p:txBody>
      </p:sp>
    </p:spTree>
    <p:extLst>
      <p:ext uri="{BB962C8B-B14F-4D97-AF65-F5344CB8AC3E}">
        <p14:creationId xmlns:p14="http://schemas.microsoft.com/office/powerpoint/2010/main" val="366580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7357</TotalTime>
  <Words>889</Words>
  <Application>Microsoft Office PowerPoint</Application>
  <PresentationFormat>Widescreen</PresentationFormat>
  <Paragraphs>85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Pristina</vt:lpstr>
      <vt:lpstr>Office Theme</vt:lpstr>
      <vt:lpstr>Bird Populations  along the Kissimmee River</vt:lpstr>
      <vt:lpstr>Florida’s Two Seasons</vt:lpstr>
      <vt:lpstr>Kissimmee River Floodplain</vt:lpstr>
      <vt:lpstr>Wading Birds</vt:lpstr>
      <vt:lpstr>Wading Birds</vt:lpstr>
      <vt:lpstr>Channelization Impacts</vt:lpstr>
      <vt:lpstr>PowerPoint Presentation</vt:lpstr>
      <vt:lpstr>Channelization Impacts</vt:lpstr>
      <vt:lpstr>PowerPoint Presentation</vt:lpstr>
      <vt:lpstr>PowerPoint Presentation</vt:lpstr>
      <vt:lpstr>Let’s Look at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D</dc:creator>
  <cp:lastModifiedBy>Alana Edwards</cp:lastModifiedBy>
  <cp:revision>42</cp:revision>
  <dcterms:created xsi:type="dcterms:W3CDTF">2021-05-07T18:57:07Z</dcterms:created>
  <dcterms:modified xsi:type="dcterms:W3CDTF">2021-12-09T14:33:00Z</dcterms:modified>
</cp:coreProperties>
</file>